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78" r:id="rId5"/>
    <p:sldId id="279" r:id="rId6"/>
    <p:sldId id="259" r:id="rId7"/>
    <p:sldId id="260" r:id="rId8"/>
    <p:sldId id="265" r:id="rId9"/>
    <p:sldId id="268" r:id="rId10"/>
    <p:sldId id="262" r:id="rId11"/>
    <p:sldId id="263" r:id="rId12"/>
    <p:sldId id="267" r:id="rId13"/>
    <p:sldId id="269" r:id="rId14"/>
    <p:sldId id="270" r:id="rId15"/>
    <p:sldId id="274" r:id="rId16"/>
    <p:sldId id="275" r:id="rId17"/>
    <p:sldId id="277" r:id="rId18"/>
    <p:sldId id="273" r:id="rId19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524D"/>
    <a:srgbClr val="B7D0FF"/>
    <a:srgbClr val="B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3"/>
    <p:restoredTop sz="83407"/>
  </p:normalViewPr>
  <p:slideViewPr>
    <p:cSldViewPr>
      <p:cViewPr>
        <p:scale>
          <a:sx n="140" d="100"/>
          <a:sy n="140" d="100"/>
        </p:scale>
        <p:origin x="792" y="-10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>
        <a:gradFill rotWithShape="0">
          <a:gsLst>
            <a:gs pos="0">
              <a:srgbClr val="B3CCFF"/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</a:gradFill>
      </dgm:spPr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0566FE62-03C1-6347-B7A0-D4ED50008DD6}" type="presOf" srcId="{A955D87E-A038-5240-B2CD-00CFB20E7187}" destId="{D958ACC4-E321-504F-A83A-165FB5A388CE}" srcOrd="0" destOrd="0" presId="urn:microsoft.com/office/officeart/2005/8/layout/process1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B72D95A7-FB18-0447-806A-214759FC80E2}" type="presOf" srcId="{5FE62CC5-AE30-F74A-8D18-870B5979C269}" destId="{62759970-8BDC-D94D-993C-39D0EF13A04E}" srcOrd="1" destOrd="0" presId="urn:microsoft.com/office/officeart/2005/8/layout/process1"/>
    <dgm:cxn modelId="{61AB1710-55B1-4546-B6C9-0789ECCEFA4D}" type="presOf" srcId="{BA321B4D-4EF5-5A40-8D43-B0D5C9088703}" destId="{610EF676-3D25-324D-9A02-DB2854640EEE}" srcOrd="1" destOrd="0" presId="urn:microsoft.com/office/officeart/2005/8/layout/process1"/>
    <dgm:cxn modelId="{0D1E2773-FC96-1447-AEC4-7AF992743FF1}" type="presOf" srcId="{F33E7B5D-D2ED-A249-AEF2-3EBC56786E51}" destId="{12DDF214-A9FD-BE43-A514-671940EF794C}" srcOrd="0" destOrd="0" presId="urn:microsoft.com/office/officeart/2005/8/layout/process1"/>
    <dgm:cxn modelId="{67294EE9-82C2-334D-A5B3-03CDE5ADDB4A}" type="presOf" srcId="{3A9A1D56-802E-A544-A0E9-0BD8B57C01E6}" destId="{A9C87CDB-1F86-8146-8127-3B0356C5531D}" srcOrd="0" destOrd="0" presId="urn:microsoft.com/office/officeart/2005/8/layout/process1"/>
    <dgm:cxn modelId="{B8D7B55E-40AE-C24B-BD11-0C4FD9FF68FF}" type="presOf" srcId="{45EB3899-B7FA-0740-8132-3E09A4C6414F}" destId="{A325DFA3-8295-1642-B4D9-F53954EE6644}" srcOrd="0" destOrd="0" presId="urn:microsoft.com/office/officeart/2005/8/layout/process1"/>
    <dgm:cxn modelId="{820228C1-7ACA-6C48-99A3-AC7108FCA501}" type="presOf" srcId="{BA321B4D-4EF5-5A40-8D43-B0D5C9088703}" destId="{8F8A89E7-014B-B440-8F6D-C563C59A6FCF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7FE02D47-13A6-BA49-B7EE-D68D2DCEF456}" type="presOf" srcId="{3A9A1D56-802E-A544-A0E9-0BD8B57C01E6}" destId="{7B4FF781-AC77-864A-BBB7-BB898CF67B58}" srcOrd="1" destOrd="0" presId="urn:microsoft.com/office/officeart/2005/8/layout/process1"/>
    <dgm:cxn modelId="{218D7712-8DD2-CB42-ABCA-14364EA306C0}" type="presOf" srcId="{108BD1B1-F80D-344E-A065-8D78EF1311A8}" destId="{9FF3A49D-3AA1-BC43-AA0C-450616099DC2}" srcOrd="0" destOrd="0" presId="urn:microsoft.com/office/officeart/2005/8/layout/process1"/>
    <dgm:cxn modelId="{0544C546-5263-9E4C-A97D-1A0EEE9129EA}" type="presOf" srcId="{5FE62CC5-AE30-F74A-8D18-870B5979C269}" destId="{1F1BA280-C636-B44E-9D0C-3E6EA5B05DCC}" srcOrd="0" destOrd="0" presId="urn:microsoft.com/office/officeart/2005/8/layout/process1"/>
    <dgm:cxn modelId="{105C471E-359C-1345-A32D-5DC7F7CFB36B}" type="presOf" srcId="{B3453B09-08A0-9B43-81E7-FE195DDFF61A}" destId="{9A95361E-95AB-7744-8584-BB743DD70CC7}" srcOrd="0" destOrd="0" presId="urn:microsoft.com/office/officeart/2005/8/layout/process1"/>
    <dgm:cxn modelId="{7AF51F58-7EEE-B34F-9D47-C22FCCF3EE9E}" type="presParOf" srcId="{D958ACC4-E321-504F-A83A-165FB5A388CE}" destId="{A325DFA3-8295-1642-B4D9-F53954EE6644}" srcOrd="0" destOrd="0" presId="urn:microsoft.com/office/officeart/2005/8/layout/process1"/>
    <dgm:cxn modelId="{96B98E08-1A14-924C-86B3-5ABAD4DAA137}" type="presParOf" srcId="{D958ACC4-E321-504F-A83A-165FB5A388CE}" destId="{1F1BA280-C636-B44E-9D0C-3E6EA5B05DCC}" srcOrd="1" destOrd="0" presId="urn:microsoft.com/office/officeart/2005/8/layout/process1"/>
    <dgm:cxn modelId="{9CD9C112-7193-6946-8254-012EF7569A94}" type="presParOf" srcId="{1F1BA280-C636-B44E-9D0C-3E6EA5B05DCC}" destId="{62759970-8BDC-D94D-993C-39D0EF13A04E}" srcOrd="0" destOrd="0" presId="urn:microsoft.com/office/officeart/2005/8/layout/process1"/>
    <dgm:cxn modelId="{53EC6A40-1AB8-3E43-9793-28EDC48C3E69}" type="presParOf" srcId="{D958ACC4-E321-504F-A83A-165FB5A388CE}" destId="{12DDF214-A9FD-BE43-A514-671940EF794C}" srcOrd="2" destOrd="0" presId="urn:microsoft.com/office/officeart/2005/8/layout/process1"/>
    <dgm:cxn modelId="{7CFE8CF8-8B14-0B4C-B81B-EDEFB356BB61}" type="presParOf" srcId="{D958ACC4-E321-504F-A83A-165FB5A388CE}" destId="{A9C87CDB-1F86-8146-8127-3B0356C5531D}" srcOrd="3" destOrd="0" presId="urn:microsoft.com/office/officeart/2005/8/layout/process1"/>
    <dgm:cxn modelId="{D2922AFB-4474-C847-A836-2C5767DC9AED}" type="presParOf" srcId="{A9C87CDB-1F86-8146-8127-3B0356C5531D}" destId="{7B4FF781-AC77-864A-BBB7-BB898CF67B58}" srcOrd="0" destOrd="0" presId="urn:microsoft.com/office/officeart/2005/8/layout/process1"/>
    <dgm:cxn modelId="{47B555DE-4E87-CF4C-B265-BC151F2431C8}" type="presParOf" srcId="{D958ACC4-E321-504F-A83A-165FB5A388CE}" destId="{9A95361E-95AB-7744-8584-BB743DD70CC7}" srcOrd="4" destOrd="0" presId="urn:microsoft.com/office/officeart/2005/8/layout/process1"/>
    <dgm:cxn modelId="{ACA3FCB4-DD3D-0948-8D50-C69459A2C8D1}" type="presParOf" srcId="{D958ACC4-E321-504F-A83A-165FB5A388CE}" destId="{8F8A89E7-014B-B440-8F6D-C563C59A6FCF}" srcOrd="5" destOrd="0" presId="urn:microsoft.com/office/officeart/2005/8/layout/process1"/>
    <dgm:cxn modelId="{10A41644-93E3-134C-A590-469BCC397A46}" type="presParOf" srcId="{8F8A89E7-014B-B440-8F6D-C563C59A6FCF}" destId="{610EF676-3D25-324D-9A02-DB2854640EEE}" srcOrd="0" destOrd="0" presId="urn:microsoft.com/office/officeart/2005/8/layout/process1"/>
    <dgm:cxn modelId="{56BD7631-C1B6-A54C-9B6B-00E55EAA279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Nemo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GDSII-Score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1" custScaleX="94339" custScaleY="69897" custLinFactNeighborX="-932" custLinFactNeighborY="2399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115DFB-BD25-AB46-8941-4D8E13B373F0}" type="presOf" srcId="{45EB3899-B7FA-0740-8132-3E09A4C6414F}" destId="{A325DFA3-8295-1642-B4D9-F53954EE6644}" srcOrd="0" destOrd="0" presId="urn:microsoft.com/office/officeart/2005/8/layout/process1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BAC0E4F-1847-7148-8F32-99A62245DBF3}" type="presOf" srcId="{5FE62CC5-AE30-F74A-8D18-870B5979C269}" destId="{1F1BA280-C636-B44E-9D0C-3E6EA5B05DCC}" srcOrd="0" destOrd="0" presId="urn:microsoft.com/office/officeart/2005/8/layout/process1"/>
    <dgm:cxn modelId="{D14715C4-D278-2C4B-A3F1-2F1ACDE8D1B2}" type="presOf" srcId="{A955D87E-A038-5240-B2CD-00CFB20E7187}" destId="{D958ACC4-E321-504F-A83A-165FB5A388CE}" srcOrd="0" destOrd="0" presId="urn:microsoft.com/office/officeart/2005/8/layout/process1"/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F6EA043A-3B97-1140-8BC6-9DD61CB7C6B4}" type="presOf" srcId="{5FE62CC5-AE30-F74A-8D18-870B5979C269}" destId="{62759970-8BDC-D94D-993C-39D0EF13A04E}" srcOrd="1" destOrd="0" presId="urn:microsoft.com/office/officeart/2005/8/layout/process1"/>
    <dgm:cxn modelId="{DD143EB6-D03E-B34B-804C-C535748A69F7}" type="presOf" srcId="{F33E7B5D-D2ED-A249-AEF2-3EBC56786E51}" destId="{12DDF214-A9FD-BE43-A514-671940EF794C}" srcOrd="0" destOrd="0" presId="urn:microsoft.com/office/officeart/2005/8/layout/process1"/>
    <dgm:cxn modelId="{3F58A139-4B76-284B-AEB7-4D766D6613D2}" type="presParOf" srcId="{D958ACC4-E321-504F-A83A-165FB5A388CE}" destId="{A325DFA3-8295-1642-B4D9-F53954EE6644}" srcOrd="0" destOrd="0" presId="urn:microsoft.com/office/officeart/2005/8/layout/process1"/>
    <dgm:cxn modelId="{B20C5EDA-0F21-D646-B2A0-1DF129DA81CB}" type="presParOf" srcId="{D958ACC4-E321-504F-A83A-165FB5A388CE}" destId="{1F1BA280-C636-B44E-9D0C-3E6EA5B05DCC}" srcOrd="1" destOrd="0" presId="urn:microsoft.com/office/officeart/2005/8/layout/process1"/>
    <dgm:cxn modelId="{442BFA16-C23A-8148-AF8A-9E9EF46257EB}" type="presParOf" srcId="{1F1BA280-C636-B44E-9D0C-3E6EA5B05DCC}" destId="{62759970-8BDC-D94D-993C-39D0EF13A04E}" srcOrd="0" destOrd="0" presId="urn:microsoft.com/office/officeart/2005/8/layout/process1"/>
    <dgm:cxn modelId="{C2F849D3-5E8D-1C47-8085-0C8580C536AB}" type="presParOf" srcId="{D958ACC4-E321-504F-A83A-165FB5A388CE}" destId="{12DDF214-A9FD-BE43-A514-671940EF794C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82AF6E5C-89DB-7241-85F9-B64A7D498A24}" type="presOf" srcId="{A955D87E-A038-5240-B2CD-00CFB20E7187}" destId="{D958ACC4-E321-504F-A83A-165FB5A388CE}" srcOrd="0" destOrd="0" presId="urn:microsoft.com/office/officeart/2005/8/layout/process1"/>
    <dgm:cxn modelId="{1596BB21-E0FF-BB4B-B939-248EDB29AE18}" type="presOf" srcId="{3A9A1D56-802E-A544-A0E9-0BD8B57C01E6}" destId="{A9C87CDB-1F86-8146-8127-3B0356C5531D}" srcOrd="0" destOrd="0" presId="urn:microsoft.com/office/officeart/2005/8/layout/process1"/>
    <dgm:cxn modelId="{11DDCE3A-DF0D-F24B-8DF0-BF7A2B31D518}" type="presOf" srcId="{BA321B4D-4EF5-5A40-8D43-B0D5C9088703}" destId="{610EF676-3D25-324D-9A02-DB2854640EEE}" srcOrd="1" destOrd="0" presId="urn:microsoft.com/office/officeart/2005/8/layout/process1"/>
    <dgm:cxn modelId="{1E2BF537-1492-AB4B-8433-6B5EB8D06629}" type="presOf" srcId="{5FE62CC5-AE30-F74A-8D18-870B5979C269}" destId="{1F1BA280-C636-B44E-9D0C-3E6EA5B05DCC}" srcOrd="0" destOrd="0" presId="urn:microsoft.com/office/officeart/2005/8/layout/process1"/>
    <dgm:cxn modelId="{789C9860-3F6A-0843-8406-F83BFAA55793}" type="presOf" srcId="{5FE62CC5-AE30-F74A-8D18-870B5979C269}" destId="{62759970-8BDC-D94D-993C-39D0EF13A04E}" srcOrd="1" destOrd="0" presId="urn:microsoft.com/office/officeart/2005/8/layout/process1"/>
    <dgm:cxn modelId="{761C414F-4937-CC41-A3B5-97F37B9B3D43}" type="presOf" srcId="{3A9A1D56-802E-A544-A0E9-0BD8B57C01E6}" destId="{7B4FF781-AC77-864A-BBB7-BB898CF67B58}" srcOrd="1" destOrd="0" presId="urn:microsoft.com/office/officeart/2005/8/layout/process1"/>
    <dgm:cxn modelId="{F2AE3B58-BDBA-4540-9AE4-8BA8353F86E5}" type="presOf" srcId="{BA321B4D-4EF5-5A40-8D43-B0D5C9088703}" destId="{8F8A89E7-014B-B440-8F6D-C563C59A6FCF}" srcOrd="0" destOrd="0" presId="urn:microsoft.com/office/officeart/2005/8/layout/process1"/>
    <dgm:cxn modelId="{18005502-6090-174C-8B82-F65F689B4DD4}" type="presOf" srcId="{F33E7B5D-D2ED-A249-AEF2-3EBC56786E51}" destId="{12DDF214-A9FD-BE43-A514-671940EF794C}" srcOrd="0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7BC8E03-1A62-4B4B-ACFA-4D244EEAE46D}" type="presOf" srcId="{45EB3899-B7FA-0740-8132-3E09A4C6414F}" destId="{A325DFA3-8295-1642-B4D9-F53954EE6644}" srcOrd="0" destOrd="0" presId="urn:microsoft.com/office/officeart/2005/8/layout/process1"/>
    <dgm:cxn modelId="{32FFE987-FC64-3A49-910A-ED85401396DD}" type="presOf" srcId="{B3453B09-08A0-9B43-81E7-FE195DDFF61A}" destId="{9A95361E-95AB-7744-8584-BB743DD70CC7}" srcOrd="0" destOrd="0" presId="urn:microsoft.com/office/officeart/2005/8/layout/process1"/>
    <dgm:cxn modelId="{FE4F6A6F-8F7B-9A45-A118-7C61CB0D7151}" type="presOf" srcId="{108BD1B1-F80D-344E-A065-8D78EF1311A8}" destId="{9FF3A49D-3AA1-BC43-AA0C-450616099DC2}" srcOrd="0" destOrd="0" presId="urn:microsoft.com/office/officeart/2005/8/layout/process1"/>
    <dgm:cxn modelId="{7BF43DDD-2102-1C4B-BBDD-80D4F5C79B03}" type="presParOf" srcId="{D958ACC4-E321-504F-A83A-165FB5A388CE}" destId="{A325DFA3-8295-1642-B4D9-F53954EE6644}" srcOrd="0" destOrd="0" presId="urn:microsoft.com/office/officeart/2005/8/layout/process1"/>
    <dgm:cxn modelId="{B91895EE-E51B-374E-8CB5-0578942EC367}" type="presParOf" srcId="{D958ACC4-E321-504F-A83A-165FB5A388CE}" destId="{1F1BA280-C636-B44E-9D0C-3E6EA5B05DCC}" srcOrd="1" destOrd="0" presId="urn:microsoft.com/office/officeart/2005/8/layout/process1"/>
    <dgm:cxn modelId="{EC361051-0D7A-8941-9C00-4FB1C38136E2}" type="presParOf" srcId="{1F1BA280-C636-B44E-9D0C-3E6EA5B05DCC}" destId="{62759970-8BDC-D94D-993C-39D0EF13A04E}" srcOrd="0" destOrd="0" presId="urn:microsoft.com/office/officeart/2005/8/layout/process1"/>
    <dgm:cxn modelId="{3F56C6DE-CAAA-5741-A788-A72D5CA72AF9}" type="presParOf" srcId="{D958ACC4-E321-504F-A83A-165FB5A388CE}" destId="{12DDF214-A9FD-BE43-A514-671940EF794C}" srcOrd="2" destOrd="0" presId="urn:microsoft.com/office/officeart/2005/8/layout/process1"/>
    <dgm:cxn modelId="{316B69B4-7350-B14B-9C25-9780ECDD0A50}" type="presParOf" srcId="{D958ACC4-E321-504F-A83A-165FB5A388CE}" destId="{A9C87CDB-1F86-8146-8127-3B0356C5531D}" srcOrd="3" destOrd="0" presId="urn:microsoft.com/office/officeart/2005/8/layout/process1"/>
    <dgm:cxn modelId="{C7016E7C-FCA9-B445-A777-297257AF77C2}" type="presParOf" srcId="{A9C87CDB-1F86-8146-8127-3B0356C5531D}" destId="{7B4FF781-AC77-864A-BBB7-BB898CF67B58}" srcOrd="0" destOrd="0" presId="urn:microsoft.com/office/officeart/2005/8/layout/process1"/>
    <dgm:cxn modelId="{2069D5F5-5E54-8E42-9628-C9DC97D9462F}" type="presParOf" srcId="{D958ACC4-E321-504F-A83A-165FB5A388CE}" destId="{9A95361E-95AB-7744-8584-BB743DD70CC7}" srcOrd="4" destOrd="0" presId="urn:microsoft.com/office/officeart/2005/8/layout/process1"/>
    <dgm:cxn modelId="{34A4AD89-B245-1245-84BD-C0A789ADDF93}" type="presParOf" srcId="{D958ACC4-E321-504F-A83A-165FB5A388CE}" destId="{8F8A89E7-014B-B440-8F6D-C563C59A6FCF}" srcOrd="5" destOrd="0" presId="urn:microsoft.com/office/officeart/2005/8/layout/process1"/>
    <dgm:cxn modelId="{1EC7B05B-19E9-9643-BB38-067E9F413142}" type="presParOf" srcId="{8F8A89E7-014B-B440-8F6D-C563C59A6FCF}" destId="{610EF676-3D25-324D-9A02-DB2854640EEE}" srcOrd="0" destOrd="0" presId="urn:microsoft.com/office/officeart/2005/8/layout/process1"/>
    <dgm:cxn modelId="{2B8567A3-2358-2249-BF9E-D89983F6B0F6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55D87E-A038-5240-B2CD-00CFB20E7187}" type="doc">
      <dgm:prSet loTypeId="urn:microsoft.com/office/officeart/2005/8/layout/process1" loCatId="" qsTypeId="urn:microsoft.com/office/officeart/2005/8/quickstyle/simple4" qsCatId="simple" csTypeId="urn:microsoft.com/office/officeart/2005/8/colors/accent1_2" csCatId="accent1" phldr="1"/>
      <dgm:spPr/>
    </dgm:pt>
    <dgm:pt modelId="{45EB3899-B7FA-0740-8132-3E09A4C6414F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RTL</a:t>
          </a:r>
          <a:endParaRPr lang="en-US" dirty="0">
            <a:solidFill>
              <a:schemeClr val="tx1"/>
            </a:solidFill>
          </a:endParaRPr>
        </a:p>
      </dgm:t>
    </dgm:pt>
    <dgm:pt modelId="{A13758F4-FF91-164B-836D-38095CC0D045}" type="parTrans" cxnId="{3580C7E2-6831-5D4E-BC05-24F53D668C89}">
      <dgm:prSet/>
      <dgm:spPr/>
      <dgm:t>
        <a:bodyPr/>
        <a:lstStyle/>
        <a:p>
          <a:endParaRPr lang="en-US"/>
        </a:p>
      </dgm:t>
    </dgm:pt>
    <dgm:pt modelId="{5FE62CC5-AE30-F74A-8D18-870B5979C269}" type="sibTrans" cxnId="{3580C7E2-6831-5D4E-BC05-24F53D668C89}">
      <dgm:prSet/>
      <dgm:spPr/>
      <dgm:t>
        <a:bodyPr/>
        <a:lstStyle/>
        <a:p>
          <a:endParaRPr lang="en-US" dirty="0"/>
        </a:p>
      </dgm:t>
    </dgm:pt>
    <dgm:pt modelId="{F33E7B5D-D2ED-A249-AEF2-3EBC56786E51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Synthesis</a:t>
          </a:r>
          <a:endParaRPr lang="en-US" dirty="0">
            <a:solidFill>
              <a:schemeClr val="tx1"/>
            </a:solidFill>
          </a:endParaRPr>
        </a:p>
      </dgm:t>
    </dgm:pt>
    <dgm:pt modelId="{6E76B737-3679-1149-9938-9B4AC2C80628}" type="parTrans" cxnId="{49121B89-4F0F-854B-8C96-2EE0602F02CF}">
      <dgm:prSet/>
      <dgm:spPr/>
      <dgm:t>
        <a:bodyPr/>
        <a:lstStyle/>
        <a:p>
          <a:endParaRPr lang="en-US"/>
        </a:p>
      </dgm:t>
    </dgm:pt>
    <dgm:pt modelId="{3A9A1D56-802E-A544-A0E9-0BD8B57C01E6}" type="sibTrans" cxnId="{49121B89-4F0F-854B-8C96-2EE0602F02CF}">
      <dgm:prSet/>
      <dgm:spPr/>
      <dgm:t>
        <a:bodyPr/>
        <a:lstStyle/>
        <a:p>
          <a:endParaRPr lang="en-US"/>
        </a:p>
      </dgm:t>
    </dgm:pt>
    <dgm:pt modelId="{B3453B09-08A0-9B43-81E7-FE195DDFF61A}">
      <dgm:prSet phldrT="[Text]"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Place &amp; Route</a:t>
          </a:r>
          <a:endParaRPr lang="en-US" dirty="0">
            <a:solidFill>
              <a:schemeClr val="tx2"/>
            </a:solidFill>
          </a:endParaRPr>
        </a:p>
      </dgm:t>
    </dgm:pt>
    <dgm:pt modelId="{F2A3B2B4-3FF4-7D4C-8051-597AF72A16F7}" type="parTrans" cxnId="{B5A4A634-17CE-FE44-9865-FF75EDD1AF2F}">
      <dgm:prSet/>
      <dgm:spPr/>
      <dgm:t>
        <a:bodyPr/>
        <a:lstStyle/>
        <a:p>
          <a:endParaRPr lang="en-US"/>
        </a:p>
      </dgm:t>
    </dgm:pt>
    <dgm:pt modelId="{BA321B4D-4EF5-5A40-8D43-B0D5C9088703}" type="sibTrans" cxnId="{B5A4A634-17CE-FE44-9865-FF75EDD1AF2F}">
      <dgm:prSet/>
      <dgm:spPr/>
      <dgm:t>
        <a:bodyPr/>
        <a:lstStyle/>
        <a:p>
          <a:endParaRPr lang="en-US"/>
        </a:p>
      </dgm:t>
    </dgm:pt>
    <dgm:pt modelId="{108BD1B1-F80D-344E-A065-8D78EF1311A8}">
      <dgm:prSet/>
      <dgm:spPr>
        <a:solidFill>
          <a:schemeClr val="accent5"/>
        </a:solidFill>
      </dgm:spPr>
      <dgm:t>
        <a:bodyPr/>
        <a:lstStyle/>
        <a:p>
          <a:r>
            <a:rPr lang="en-US" dirty="0" smtClean="0">
              <a:solidFill>
                <a:schemeClr val="tx2"/>
              </a:solidFill>
            </a:rPr>
            <a:t>Fabrication</a:t>
          </a:r>
          <a:endParaRPr lang="en-US" dirty="0">
            <a:solidFill>
              <a:schemeClr val="tx2"/>
            </a:solidFill>
          </a:endParaRPr>
        </a:p>
      </dgm:t>
    </dgm:pt>
    <dgm:pt modelId="{1E7DB5AD-8980-D344-9907-5BE791867F54}" type="parTrans" cxnId="{1F448A97-6F88-A54B-AB66-09B365F62C16}">
      <dgm:prSet/>
      <dgm:spPr/>
      <dgm:t>
        <a:bodyPr/>
        <a:lstStyle/>
        <a:p>
          <a:endParaRPr lang="en-US"/>
        </a:p>
      </dgm:t>
    </dgm:pt>
    <dgm:pt modelId="{0092E733-84BF-684A-AB75-DBC20C506F46}" type="sibTrans" cxnId="{1F448A97-6F88-A54B-AB66-09B365F62C16}">
      <dgm:prSet/>
      <dgm:spPr/>
      <dgm:t>
        <a:bodyPr/>
        <a:lstStyle/>
        <a:p>
          <a:endParaRPr lang="en-US"/>
        </a:p>
      </dgm:t>
    </dgm:pt>
    <dgm:pt modelId="{D958ACC4-E321-504F-A83A-165FB5A388CE}" type="pres">
      <dgm:prSet presAssocID="{A955D87E-A038-5240-B2CD-00CFB20E7187}" presName="Name0" presStyleCnt="0">
        <dgm:presLayoutVars>
          <dgm:dir/>
          <dgm:resizeHandles val="exact"/>
        </dgm:presLayoutVars>
      </dgm:prSet>
      <dgm:spPr/>
    </dgm:pt>
    <dgm:pt modelId="{A325DFA3-8295-1642-B4D9-F53954EE6644}" type="pres">
      <dgm:prSet presAssocID="{45EB3899-B7FA-0740-8132-3E09A4C6414F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1BA280-C636-B44E-9D0C-3E6EA5B05DCC}" type="pres">
      <dgm:prSet presAssocID="{5FE62CC5-AE30-F74A-8D18-870B5979C269}" presName="sibTrans" presStyleLbl="sibTrans2D1" presStyleIdx="0" presStyleCnt="3"/>
      <dgm:spPr/>
      <dgm:t>
        <a:bodyPr/>
        <a:lstStyle/>
        <a:p>
          <a:endParaRPr lang="en-US"/>
        </a:p>
      </dgm:t>
    </dgm:pt>
    <dgm:pt modelId="{62759970-8BDC-D94D-993C-39D0EF13A04E}" type="pres">
      <dgm:prSet presAssocID="{5FE62CC5-AE30-F74A-8D18-870B5979C269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12DDF214-A9FD-BE43-A514-671940EF794C}" type="pres">
      <dgm:prSet presAssocID="{F33E7B5D-D2ED-A249-AEF2-3EBC56786E5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C87CDB-1F86-8146-8127-3B0356C5531D}" type="pres">
      <dgm:prSet presAssocID="{3A9A1D56-802E-A544-A0E9-0BD8B57C01E6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B4FF781-AC77-864A-BBB7-BB898CF67B58}" type="pres">
      <dgm:prSet presAssocID="{3A9A1D56-802E-A544-A0E9-0BD8B57C01E6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9A95361E-95AB-7744-8584-BB743DD70CC7}" type="pres">
      <dgm:prSet presAssocID="{B3453B09-08A0-9B43-81E7-FE195DDFF61A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A89E7-014B-B440-8F6D-C563C59A6FCF}" type="pres">
      <dgm:prSet presAssocID="{BA321B4D-4EF5-5A40-8D43-B0D5C9088703}" presName="sibTrans" presStyleLbl="sibTrans2D1" presStyleIdx="2" presStyleCnt="3"/>
      <dgm:spPr/>
      <dgm:t>
        <a:bodyPr/>
        <a:lstStyle/>
        <a:p>
          <a:endParaRPr lang="en-US"/>
        </a:p>
      </dgm:t>
    </dgm:pt>
    <dgm:pt modelId="{610EF676-3D25-324D-9A02-DB2854640EEE}" type="pres">
      <dgm:prSet presAssocID="{BA321B4D-4EF5-5A40-8D43-B0D5C9088703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9FF3A49D-3AA1-BC43-AA0C-450616099DC2}" type="pres">
      <dgm:prSet presAssocID="{108BD1B1-F80D-344E-A065-8D78EF1311A8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21B89-4F0F-854B-8C96-2EE0602F02CF}" srcId="{A955D87E-A038-5240-B2CD-00CFB20E7187}" destId="{F33E7B5D-D2ED-A249-AEF2-3EBC56786E51}" srcOrd="1" destOrd="0" parTransId="{6E76B737-3679-1149-9938-9B4AC2C80628}" sibTransId="{3A9A1D56-802E-A544-A0E9-0BD8B57C01E6}"/>
    <dgm:cxn modelId="{3580C7E2-6831-5D4E-BC05-24F53D668C89}" srcId="{A955D87E-A038-5240-B2CD-00CFB20E7187}" destId="{45EB3899-B7FA-0740-8132-3E09A4C6414F}" srcOrd="0" destOrd="0" parTransId="{A13758F4-FF91-164B-836D-38095CC0D045}" sibTransId="{5FE62CC5-AE30-F74A-8D18-870B5979C269}"/>
    <dgm:cxn modelId="{B5A4A634-17CE-FE44-9865-FF75EDD1AF2F}" srcId="{A955D87E-A038-5240-B2CD-00CFB20E7187}" destId="{B3453B09-08A0-9B43-81E7-FE195DDFF61A}" srcOrd="2" destOrd="0" parTransId="{F2A3B2B4-3FF4-7D4C-8051-597AF72A16F7}" sibTransId="{BA321B4D-4EF5-5A40-8D43-B0D5C9088703}"/>
    <dgm:cxn modelId="{E5AFEF43-9264-D244-B6F4-F175C5705020}" type="presOf" srcId="{A955D87E-A038-5240-B2CD-00CFB20E7187}" destId="{D958ACC4-E321-504F-A83A-165FB5A388CE}" srcOrd="0" destOrd="0" presId="urn:microsoft.com/office/officeart/2005/8/layout/process1"/>
    <dgm:cxn modelId="{82E49F4A-8E54-1443-A337-E89FB3736F32}" type="presOf" srcId="{BA321B4D-4EF5-5A40-8D43-B0D5C9088703}" destId="{8F8A89E7-014B-B440-8F6D-C563C59A6FCF}" srcOrd="0" destOrd="0" presId="urn:microsoft.com/office/officeart/2005/8/layout/process1"/>
    <dgm:cxn modelId="{2609D645-94F6-F34E-AE4C-1238FCA7C603}" type="presOf" srcId="{5FE62CC5-AE30-F74A-8D18-870B5979C269}" destId="{62759970-8BDC-D94D-993C-39D0EF13A04E}" srcOrd="1" destOrd="0" presId="urn:microsoft.com/office/officeart/2005/8/layout/process1"/>
    <dgm:cxn modelId="{F67F6258-9A2E-3F40-8055-243DCD32C57C}" type="presOf" srcId="{108BD1B1-F80D-344E-A065-8D78EF1311A8}" destId="{9FF3A49D-3AA1-BC43-AA0C-450616099DC2}" srcOrd="0" destOrd="0" presId="urn:microsoft.com/office/officeart/2005/8/layout/process1"/>
    <dgm:cxn modelId="{02E065D0-C3E2-C748-A3D5-A0F34B1F8878}" type="presOf" srcId="{BA321B4D-4EF5-5A40-8D43-B0D5C9088703}" destId="{610EF676-3D25-324D-9A02-DB2854640EEE}" srcOrd="1" destOrd="0" presId="urn:microsoft.com/office/officeart/2005/8/layout/process1"/>
    <dgm:cxn modelId="{1F448A97-6F88-A54B-AB66-09B365F62C16}" srcId="{A955D87E-A038-5240-B2CD-00CFB20E7187}" destId="{108BD1B1-F80D-344E-A065-8D78EF1311A8}" srcOrd="3" destOrd="0" parTransId="{1E7DB5AD-8980-D344-9907-5BE791867F54}" sibTransId="{0092E733-84BF-684A-AB75-DBC20C506F46}"/>
    <dgm:cxn modelId="{1AF26344-280B-9B45-9F46-8F76ED76DA30}" type="presOf" srcId="{3A9A1D56-802E-A544-A0E9-0BD8B57C01E6}" destId="{7B4FF781-AC77-864A-BBB7-BB898CF67B58}" srcOrd="1" destOrd="0" presId="urn:microsoft.com/office/officeart/2005/8/layout/process1"/>
    <dgm:cxn modelId="{9CE344F9-D0AC-9A40-8B41-804577202ED4}" type="presOf" srcId="{B3453B09-08A0-9B43-81E7-FE195DDFF61A}" destId="{9A95361E-95AB-7744-8584-BB743DD70CC7}" srcOrd="0" destOrd="0" presId="urn:microsoft.com/office/officeart/2005/8/layout/process1"/>
    <dgm:cxn modelId="{6E8EAAFE-2055-CE4E-B5D1-C07128B7C2C0}" type="presOf" srcId="{3A9A1D56-802E-A544-A0E9-0BD8B57C01E6}" destId="{A9C87CDB-1F86-8146-8127-3B0356C5531D}" srcOrd="0" destOrd="0" presId="urn:microsoft.com/office/officeart/2005/8/layout/process1"/>
    <dgm:cxn modelId="{C1B452A2-5506-9B4C-B7A1-912F8A2B7C70}" type="presOf" srcId="{45EB3899-B7FA-0740-8132-3E09A4C6414F}" destId="{A325DFA3-8295-1642-B4D9-F53954EE6644}" srcOrd="0" destOrd="0" presId="urn:microsoft.com/office/officeart/2005/8/layout/process1"/>
    <dgm:cxn modelId="{C0D7FB34-980E-174B-9D9E-3D0F63E94965}" type="presOf" srcId="{F33E7B5D-D2ED-A249-AEF2-3EBC56786E51}" destId="{12DDF214-A9FD-BE43-A514-671940EF794C}" srcOrd="0" destOrd="0" presId="urn:microsoft.com/office/officeart/2005/8/layout/process1"/>
    <dgm:cxn modelId="{200A470B-8D72-414A-A92B-1A46D7D73BF4}" type="presOf" srcId="{5FE62CC5-AE30-F74A-8D18-870B5979C269}" destId="{1F1BA280-C636-B44E-9D0C-3E6EA5B05DCC}" srcOrd="0" destOrd="0" presId="urn:microsoft.com/office/officeart/2005/8/layout/process1"/>
    <dgm:cxn modelId="{9BE769EC-EE71-BB45-9ED5-8DAB831CF897}" type="presParOf" srcId="{D958ACC4-E321-504F-A83A-165FB5A388CE}" destId="{A325DFA3-8295-1642-B4D9-F53954EE6644}" srcOrd="0" destOrd="0" presId="urn:microsoft.com/office/officeart/2005/8/layout/process1"/>
    <dgm:cxn modelId="{5036797D-5276-FE45-9041-E52D7E95EACF}" type="presParOf" srcId="{D958ACC4-E321-504F-A83A-165FB5A388CE}" destId="{1F1BA280-C636-B44E-9D0C-3E6EA5B05DCC}" srcOrd="1" destOrd="0" presId="urn:microsoft.com/office/officeart/2005/8/layout/process1"/>
    <dgm:cxn modelId="{619CB5DB-7333-2841-810D-48C5FB62D1A3}" type="presParOf" srcId="{1F1BA280-C636-B44E-9D0C-3E6EA5B05DCC}" destId="{62759970-8BDC-D94D-993C-39D0EF13A04E}" srcOrd="0" destOrd="0" presId="urn:microsoft.com/office/officeart/2005/8/layout/process1"/>
    <dgm:cxn modelId="{52EF48F4-6B0C-4A4E-8EF0-F2F93E34D543}" type="presParOf" srcId="{D958ACC4-E321-504F-A83A-165FB5A388CE}" destId="{12DDF214-A9FD-BE43-A514-671940EF794C}" srcOrd="2" destOrd="0" presId="urn:microsoft.com/office/officeart/2005/8/layout/process1"/>
    <dgm:cxn modelId="{A455BCFD-9296-124F-9447-1384593B5FAA}" type="presParOf" srcId="{D958ACC4-E321-504F-A83A-165FB5A388CE}" destId="{A9C87CDB-1F86-8146-8127-3B0356C5531D}" srcOrd="3" destOrd="0" presId="urn:microsoft.com/office/officeart/2005/8/layout/process1"/>
    <dgm:cxn modelId="{706B442F-9A61-6D4C-B563-A60FD78A49FD}" type="presParOf" srcId="{A9C87CDB-1F86-8146-8127-3B0356C5531D}" destId="{7B4FF781-AC77-864A-BBB7-BB898CF67B58}" srcOrd="0" destOrd="0" presId="urn:microsoft.com/office/officeart/2005/8/layout/process1"/>
    <dgm:cxn modelId="{3C615584-4926-0642-9A73-390F88EF8E80}" type="presParOf" srcId="{D958ACC4-E321-504F-A83A-165FB5A388CE}" destId="{9A95361E-95AB-7744-8584-BB743DD70CC7}" srcOrd="4" destOrd="0" presId="urn:microsoft.com/office/officeart/2005/8/layout/process1"/>
    <dgm:cxn modelId="{6430EDA1-E57C-AD47-846A-E0A9704BB1BB}" type="presParOf" srcId="{D958ACC4-E321-504F-A83A-165FB5A388CE}" destId="{8F8A89E7-014B-B440-8F6D-C563C59A6FCF}" srcOrd="5" destOrd="0" presId="urn:microsoft.com/office/officeart/2005/8/layout/process1"/>
    <dgm:cxn modelId="{E7176C5A-2096-3848-98B4-C60297DD90D5}" type="presParOf" srcId="{8F8A89E7-014B-B440-8F6D-C563C59A6FCF}" destId="{610EF676-3D25-324D-9A02-DB2854640EEE}" srcOrd="0" destOrd="0" presId="urn:microsoft.com/office/officeart/2005/8/layout/process1"/>
    <dgm:cxn modelId="{70216288-8371-954A-AB40-8FF6EF22C8C7}" type="presParOf" srcId="{D958ACC4-E321-504F-A83A-165FB5A388CE}" destId="{9FF3A49D-3AA1-BC43-AA0C-450616099DC2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08B685-3F61-FF4B-AC0C-BF64A8D9951F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AFCD8-1070-2B46-8906-3622939192BD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Nemo + GDSII-Score Framework</a:t>
          </a:r>
        </a:p>
        <a:p>
          <a:r>
            <a:rPr lang="en-US" sz="2000" dirty="0" smtClean="0">
              <a:solidFill>
                <a:schemeClr val="tx1"/>
              </a:solidFill>
            </a:rPr>
            <a:t>(Oakland 2018)</a:t>
          </a:r>
          <a:endParaRPr lang="en-US" sz="2000" dirty="0">
            <a:solidFill>
              <a:schemeClr val="tx1"/>
            </a:solidFill>
          </a:endParaRPr>
        </a:p>
      </dgm:t>
    </dgm:pt>
    <dgm:pt modelId="{E0E52591-6A5A-F740-AC18-8344FF59755F}" type="parTrans" cxnId="{8FB1AD14-50FE-9D4A-9A7A-3C341C42605B}">
      <dgm:prSet/>
      <dgm:spPr/>
      <dgm:t>
        <a:bodyPr/>
        <a:lstStyle/>
        <a:p>
          <a:endParaRPr lang="en-US"/>
        </a:p>
      </dgm:t>
    </dgm:pt>
    <dgm:pt modelId="{DB848E06-CF5D-CD4F-B59C-65408E6B4BE5}" type="sibTrans" cxnId="{8FB1AD14-50FE-9D4A-9A7A-3C341C42605B}">
      <dgm:prSet/>
      <dgm:spPr/>
      <dgm:t>
        <a:bodyPr/>
        <a:lstStyle/>
        <a:p>
          <a:endParaRPr lang="en-US"/>
        </a:p>
      </dgm:t>
    </dgm:pt>
    <dgm:pt modelId="{33AA9222-F5D7-1C43-B94B-8960C15BAEF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Stochastic Backside Imaging</a:t>
          </a:r>
        </a:p>
        <a:p>
          <a:r>
            <a:rPr lang="en-US" smtClean="0">
              <a:solidFill>
                <a:schemeClr val="tx1"/>
              </a:solidFill>
            </a:rPr>
            <a:t>(?) </a:t>
          </a:r>
          <a:endParaRPr lang="en-US" dirty="0">
            <a:solidFill>
              <a:schemeClr val="tx1"/>
            </a:solidFill>
          </a:endParaRPr>
        </a:p>
      </dgm:t>
    </dgm:pt>
    <dgm:pt modelId="{E966F2F5-A49B-6745-90B7-F9F93634E037}" type="parTrans" cxnId="{C3DF12B4-4F82-3F49-A7D2-97B0BEABC885}">
      <dgm:prSet/>
      <dgm:spPr/>
      <dgm:t>
        <a:bodyPr/>
        <a:lstStyle/>
        <a:p>
          <a:endParaRPr lang="en-US"/>
        </a:p>
      </dgm:t>
    </dgm:pt>
    <dgm:pt modelId="{61F6150D-6436-1C4E-969D-A9B606778F5C}" type="sibTrans" cxnId="{C3DF12B4-4F82-3F49-A7D2-97B0BEABC885}">
      <dgm:prSet/>
      <dgm:spPr/>
      <dgm:t>
        <a:bodyPr/>
        <a:lstStyle/>
        <a:p>
          <a:endParaRPr lang="en-US"/>
        </a:p>
      </dgm:t>
    </dgm:pt>
    <dgm:pt modelId="{0F6868F5-D1A9-664B-A831-ABDBC5FE3009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400" dirty="0" smtClean="0">
              <a:solidFill>
                <a:schemeClr val="tx1"/>
              </a:solidFill>
            </a:rPr>
            <a:t>Defensive Layout</a:t>
          </a:r>
        </a:p>
        <a:p>
          <a:r>
            <a:rPr lang="en-US" sz="2000" dirty="0" smtClean="0">
              <a:solidFill>
                <a:schemeClr val="tx1"/>
              </a:solidFill>
            </a:rPr>
            <a:t>(</a:t>
          </a:r>
          <a:r>
            <a:rPr lang="en-US" sz="2000" dirty="0" err="1" smtClean="0">
              <a:solidFill>
                <a:schemeClr val="tx1"/>
              </a:solidFill>
            </a:rPr>
            <a:t>Usenix</a:t>
          </a:r>
          <a:r>
            <a:rPr lang="en-US" sz="2000" dirty="0" smtClean="0">
              <a:solidFill>
                <a:schemeClr val="tx1"/>
              </a:solidFill>
            </a:rPr>
            <a:t> 2018)</a:t>
          </a:r>
          <a:endParaRPr lang="en-US" sz="2000" dirty="0">
            <a:solidFill>
              <a:schemeClr val="tx1"/>
            </a:solidFill>
          </a:endParaRPr>
        </a:p>
      </dgm:t>
    </dgm:pt>
    <dgm:pt modelId="{BFDEF138-0992-F74B-AB1F-3FA98B969358}" type="parTrans" cxnId="{41CF0C37-8BD3-4647-94CF-B8526246F722}">
      <dgm:prSet/>
      <dgm:spPr/>
      <dgm:t>
        <a:bodyPr/>
        <a:lstStyle/>
        <a:p>
          <a:endParaRPr lang="en-US"/>
        </a:p>
      </dgm:t>
    </dgm:pt>
    <dgm:pt modelId="{22D53A1A-2781-F342-AD95-372E9AEA7BB9}" type="sibTrans" cxnId="{41CF0C37-8BD3-4647-94CF-B8526246F722}">
      <dgm:prSet/>
      <dgm:spPr/>
      <dgm:t>
        <a:bodyPr/>
        <a:lstStyle/>
        <a:p>
          <a:endParaRPr lang="en-US"/>
        </a:p>
      </dgm:t>
    </dgm:pt>
    <dgm:pt modelId="{7C080F74-1EA3-6F4C-BDC8-34E634AD1E66}" type="pres">
      <dgm:prSet presAssocID="{B308B685-3F61-FF4B-AC0C-BF64A8D9951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91FD610-0B2F-4C4B-ADFC-3458ACCC0CE1}" type="pres">
      <dgm:prSet presAssocID="{09EAFCD8-1070-2B46-8906-3622939192BD}" presName="vertOne" presStyleCnt="0"/>
      <dgm:spPr/>
    </dgm:pt>
    <dgm:pt modelId="{AB2C726A-4F9D-9F47-800C-39796BF82E6D}" type="pres">
      <dgm:prSet presAssocID="{09EAFCD8-1070-2B46-8906-3622939192BD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0509B-A42A-C543-BA83-4DF8172E3F69}" type="pres">
      <dgm:prSet presAssocID="{09EAFCD8-1070-2B46-8906-3622939192BD}" presName="parTransOne" presStyleCnt="0"/>
      <dgm:spPr/>
    </dgm:pt>
    <dgm:pt modelId="{FD5F0FE5-CE6D-2341-936B-80242E53CF6E}" type="pres">
      <dgm:prSet presAssocID="{09EAFCD8-1070-2B46-8906-3622939192BD}" presName="horzOne" presStyleCnt="0"/>
      <dgm:spPr/>
    </dgm:pt>
    <dgm:pt modelId="{4C88F238-9F8E-124E-82E0-64C95588023D}" type="pres">
      <dgm:prSet presAssocID="{33AA9222-F5D7-1C43-B94B-8960C15BAEF2}" presName="vertTwo" presStyleCnt="0"/>
      <dgm:spPr/>
    </dgm:pt>
    <dgm:pt modelId="{DEFF5306-5DEB-4849-BDB8-1B7F09F9F101}" type="pres">
      <dgm:prSet presAssocID="{33AA9222-F5D7-1C43-B94B-8960C15BAEF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C8EDB7-7C3E-6945-96A1-E37501D4998C}" type="pres">
      <dgm:prSet presAssocID="{33AA9222-F5D7-1C43-B94B-8960C15BAEF2}" presName="horzTwo" presStyleCnt="0"/>
      <dgm:spPr/>
    </dgm:pt>
    <dgm:pt modelId="{F2018824-6369-B74D-B0FC-7279B3BA18A5}" type="pres">
      <dgm:prSet presAssocID="{61F6150D-6436-1C4E-969D-A9B606778F5C}" presName="sibSpaceTwo" presStyleCnt="0"/>
      <dgm:spPr/>
    </dgm:pt>
    <dgm:pt modelId="{4EB20A4A-5F25-4340-B273-CDEB864EBEFF}" type="pres">
      <dgm:prSet presAssocID="{0F6868F5-D1A9-664B-A831-ABDBC5FE3009}" presName="vertTwo" presStyleCnt="0"/>
      <dgm:spPr/>
    </dgm:pt>
    <dgm:pt modelId="{4EAF86C1-C058-8B4D-B75D-C0B37E77C2BB}" type="pres">
      <dgm:prSet presAssocID="{0F6868F5-D1A9-664B-A831-ABDBC5FE300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34053-094D-3D4B-ADBF-B20A64B0CA44}" type="pres">
      <dgm:prSet presAssocID="{0F6868F5-D1A9-664B-A831-ABDBC5FE3009}" presName="horzTwo" presStyleCnt="0"/>
      <dgm:spPr/>
    </dgm:pt>
  </dgm:ptLst>
  <dgm:cxnLst>
    <dgm:cxn modelId="{8FB1AD14-50FE-9D4A-9A7A-3C341C42605B}" srcId="{B308B685-3F61-FF4B-AC0C-BF64A8D9951F}" destId="{09EAFCD8-1070-2B46-8906-3622939192BD}" srcOrd="0" destOrd="0" parTransId="{E0E52591-6A5A-F740-AC18-8344FF59755F}" sibTransId="{DB848E06-CF5D-CD4F-B59C-65408E6B4BE5}"/>
    <dgm:cxn modelId="{41CF0C37-8BD3-4647-94CF-B8526246F722}" srcId="{09EAFCD8-1070-2B46-8906-3622939192BD}" destId="{0F6868F5-D1A9-664B-A831-ABDBC5FE3009}" srcOrd="1" destOrd="0" parTransId="{BFDEF138-0992-F74B-AB1F-3FA98B969358}" sibTransId="{22D53A1A-2781-F342-AD95-372E9AEA7BB9}"/>
    <dgm:cxn modelId="{8D565B9E-D1D7-A948-8041-BB8408D77410}" type="presOf" srcId="{09EAFCD8-1070-2B46-8906-3622939192BD}" destId="{AB2C726A-4F9D-9F47-800C-39796BF82E6D}" srcOrd="0" destOrd="0" presId="urn:microsoft.com/office/officeart/2005/8/layout/hierarchy4"/>
    <dgm:cxn modelId="{8756C699-4729-7E41-BC07-F286BF9CAB52}" type="presOf" srcId="{0F6868F5-D1A9-664B-A831-ABDBC5FE3009}" destId="{4EAF86C1-C058-8B4D-B75D-C0B37E77C2BB}" srcOrd="0" destOrd="0" presId="urn:microsoft.com/office/officeart/2005/8/layout/hierarchy4"/>
    <dgm:cxn modelId="{96A4E356-5DE0-6349-BBCB-DE95EAEF6887}" type="presOf" srcId="{33AA9222-F5D7-1C43-B94B-8960C15BAEF2}" destId="{DEFF5306-5DEB-4849-BDB8-1B7F09F9F101}" srcOrd="0" destOrd="0" presId="urn:microsoft.com/office/officeart/2005/8/layout/hierarchy4"/>
    <dgm:cxn modelId="{1B0AEFDE-2D57-C643-BE9D-01479BBB4D83}" type="presOf" srcId="{B308B685-3F61-FF4B-AC0C-BF64A8D9951F}" destId="{7C080F74-1EA3-6F4C-BDC8-34E634AD1E66}" srcOrd="0" destOrd="0" presId="urn:microsoft.com/office/officeart/2005/8/layout/hierarchy4"/>
    <dgm:cxn modelId="{C3DF12B4-4F82-3F49-A7D2-97B0BEABC885}" srcId="{09EAFCD8-1070-2B46-8906-3622939192BD}" destId="{33AA9222-F5D7-1C43-B94B-8960C15BAEF2}" srcOrd="0" destOrd="0" parTransId="{E966F2F5-A49B-6745-90B7-F9F93634E037}" sibTransId="{61F6150D-6436-1C4E-969D-A9B606778F5C}"/>
    <dgm:cxn modelId="{04D93A0E-787F-7649-BB2E-543DD2D052D3}" type="presParOf" srcId="{7C080F74-1EA3-6F4C-BDC8-34E634AD1E66}" destId="{E91FD610-0B2F-4C4B-ADFC-3458ACCC0CE1}" srcOrd="0" destOrd="0" presId="urn:microsoft.com/office/officeart/2005/8/layout/hierarchy4"/>
    <dgm:cxn modelId="{471EE878-7704-DC4A-8676-EBDD166FD356}" type="presParOf" srcId="{E91FD610-0B2F-4C4B-ADFC-3458ACCC0CE1}" destId="{AB2C726A-4F9D-9F47-800C-39796BF82E6D}" srcOrd="0" destOrd="0" presId="urn:microsoft.com/office/officeart/2005/8/layout/hierarchy4"/>
    <dgm:cxn modelId="{E33A8543-F448-5B4E-A9A0-6158D52E21E3}" type="presParOf" srcId="{E91FD610-0B2F-4C4B-ADFC-3458ACCC0CE1}" destId="{5D60509B-A42A-C543-BA83-4DF8172E3F69}" srcOrd="1" destOrd="0" presId="urn:microsoft.com/office/officeart/2005/8/layout/hierarchy4"/>
    <dgm:cxn modelId="{84E525D8-0BA1-084E-984E-115A9CE7F76E}" type="presParOf" srcId="{E91FD610-0B2F-4C4B-ADFC-3458ACCC0CE1}" destId="{FD5F0FE5-CE6D-2341-936B-80242E53CF6E}" srcOrd="2" destOrd="0" presId="urn:microsoft.com/office/officeart/2005/8/layout/hierarchy4"/>
    <dgm:cxn modelId="{BE4703F9-E33C-4A40-817B-A66552706548}" type="presParOf" srcId="{FD5F0FE5-CE6D-2341-936B-80242E53CF6E}" destId="{4C88F238-9F8E-124E-82E0-64C95588023D}" srcOrd="0" destOrd="0" presId="urn:microsoft.com/office/officeart/2005/8/layout/hierarchy4"/>
    <dgm:cxn modelId="{77BD7DFD-82C3-F54F-B2E3-BB8F48683985}" type="presParOf" srcId="{4C88F238-9F8E-124E-82E0-64C95588023D}" destId="{DEFF5306-5DEB-4849-BDB8-1B7F09F9F101}" srcOrd="0" destOrd="0" presId="urn:microsoft.com/office/officeart/2005/8/layout/hierarchy4"/>
    <dgm:cxn modelId="{1FC96E32-6562-6C4D-8F47-503E642882BD}" type="presParOf" srcId="{4C88F238-9F8E-124E-82E0-64C95588023D}" destId="{03C8EDB7-7C3E-6945-96A1-E37501D4998C}" srcOrd="1" destOrd="0" presId="urn:microsoft.com/office/officeart/2005/8/layout/hierarchy4"/>
    <dgm:cxn modelId="{B1247553-E11A-7E4C-8820-A8B321525100}" type="presParOf" srcId="{FD5F0FE5-CE6D-2341-936B-80242E53CF6E}" destId="{F2018824-6369-B74D-B0FC-7279B3BA18A5}" srcOrd="1" destOrd="0" presId="urn:microsoft.com/office/officeart/2005/8/layout/hierarchy4"/>
    <dgm:cxn modelId="{55E3E9D8-CE75-D241-BEA6-796E8F538E28}" type="presParOf" srcId="{FD5F0FE5-CE6D-2341-936B-80242E53CF6E}" destId="{4EB20A4A-5F25-4340-B273-CDEB864EBEFF}" srcOrd="2" destOrd="0" presId="urn:microsoft.com/office/officeart/2005/8/layout/hierarchy4"/>
    <dgm:cxn modelId="{1D2FEAE9-C420-6C44-8274-441DBA1C7499}" type="presParOf" srcId="{4EB20A4A-5F25-4340-B273-CDEB864EBEFF}" destId="{4EAF86C1-C058-8B4D-B75D-C0B37E77C2BB}" srcOrd="0" destOrd="0" presId="urn:microsoft.com/office/officeart/2005/8/layout/hierarchy4"/>
    <dgm:cxn modelId="{9393D8C9-54A8-6C47-BAE9-73E8320E2A8B}" type="presParOf" srcId="{4EB20A4A-5F25-4340-B273-CDEB864EBEFF}" destId="{44134053-094D-3D4B-ADBF-B20A64B0C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308B685-3F61-FF4B-AC0C-BF64A8D9951F}" type="doc">
      <dgm:prSet loTypeId="urn:microsoft.com/office/officeart/2005/8/layout/hierarchy4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EAFCD8-1070-2B46-8906-3622939192BD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2000" dirty="0">
            <a:solidFill>
              <a:schemeClr val="tx1"/>
            </a:solidFill>
          </a:endParaRPr>
        </a:p>
      </dgm:t>
    </dgm:pt>
    <dgm:pt modelId="{E0E52591-6A5A-F740-AC18-8344FF59755F}" type="parTrans" cxnId="{8FB1AD14-50FE-9D4A-9A7A-3C341C42605B}">
      <dgm:prSet/>
      <dgm:spPr/>
      <dgm:t>
        <a:bodyPr/>
        <a:lstStyle/>
        <a:p>
          <a:endParaRPr lang="en-US"/>
        </a:p>
      </dgm:t>
    </dgm:pt>
    <dgm:pt modelId="{DB848E06-CF5D-CD4F-B59C-65408E6B4BE5}" type="sibTrans" cxnId="{8FB1AD14-50FE-9D4A-9A7A-3C341C42605B}">
      <dgm:prSet/>
      <dgm:spPr/>
      <dgm:t>
        <a:bodyPr/>
        <a:lstStyle/>
        <a:p>
          <a:endParaRPr lang="en-US"/>
        </a:p>
      </dgm:t>
    </dgm:pt>
    <dgm:pt modelId="{33AA9222-F5D7-1C43-B94B-8960C15BAEF2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dirty="0">
            <a:solidFill>
              <a:schemeClr val="tx1"/>
            </a:solidFill>
          </a:endParaRPr>
        </a:p>
      </dgm:t>
    </dgm:pt>
    <dgm:pt modelId="{E966F2F5-A49B-6745-90B7-F9F93634E037}" type="parTrans" cxnId="{C3DF12B4-4F82-3F49-A7D2-97B0BEABC885}">
      <dgm:prSet/>
      <dgm:spPr/>
      <dgm:t>
        <a:bodyPr/>
        <a:lstStyle/>
        <a:p>
          <a:endParaRPr lang="en-US"/>
        </a:p>
      </dgm:t>
    </dgm:pt>
    <dgm:pt modelId="{61F6150D-6436-1C4E-969D-A9B606778F5C}" type="sibTrans" cxnId="{C3DF12B4-4F82-3F49-A7D2-97B0BEABC885}">
      <dgm:prSet/>
      <dgm:spPr/>
      <dgm:t>
        <a:bodyPr/>
        <a:lstStyle/>
        <a:p>
          <a:endParaRPr lang="en-US"/>
        </a:p>
      </dgm:t>
    </dgm:pt>
    <dgm:pt modelId="{0F6868F5-D1A9-664B-A831-ABDBC5FE3009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endParaRPr lang="en-US" sz="2000" dirty="0">
            <a:solidFill>
              <a:schemeClr val="tx1"/>
            </a:solidFill>
          </a:endParaRPr>
        </a:p>
      </dgm:t>
    </dgm:pt>
    <dgm:pt modelId="{BFDEF138-0992-F74B-AB1F-3FA98B969358}" type="parTrans" cxnId="{41CF0C37-8BD3-4647-94CF-B8526246F722}">
      <dgm:prSet/>
      <dgm:spPr/>
      <dgm:t>
        <a:bodyPr/>
        <a:lstStyle/>
        <a:p>
          <a:endParaRPr lang="en-US"/>
        </a:p>
      </dgm:t>
    </dgm:pt>
    <dgm:pt modelId="{22D53A1A-2781-F342-AD95-372E9AEA7BB9}" type="sibTrans" cxnId="{41CF0C37-8BD3-4647-94CF-B8526246F722}">
      <dgm:prSet/>
      <dgm:spPr/>
      <dgm:t>
        <a:bodyPr/>
        <a:lstStyle/>
        <a:p>
          <a:endParaRPr lang="en-US"/>
        </a:p>
      </dgm:t>
    </dgm:pt>
    <dgm:pt modelId="{7C080F74-1EA3-6F4C-BDC8-34E634AD1E66}" type="pres">
      <dgm:prSet presAssocID="{B308B685-3F61-FF4B-AC0C-BF64A8D9951F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91FD610-0B2F-4C4B-ADFC-3458ACCC0CE1}" type="pres">
      <dgm:prSet presAssocID="{09EAFCD8-1070-2B46-8906-3622939192BD}" presName="vertOne" presStyleCnt="0"/>
      <dgm:spPr/>
    </dgm:pt>
    <dgm:pt modelId="{AB2C726A-4F9D-9F47-800C-39796BF82E6D}" type="pres">
      <dgm:prSet presAssocID="{09EAFCD8-1070-2B46-8906-3622939192BD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D60509B-A42A-C543-BA83-4DF8172E3F69}" type="pres">
      <dgm:prSet presAssocID="{09EAFCD8-1070-2B46-8906-3622939192BD}" presName="parTransOne" presStyleCnt="0"/>
      <dgm:spPr/>
    </dgm:pt>
    <dgm:pt modelId="{FD5F0FE5-CE6D-2341-936B-80242E53CF6E}" type="pres">
      <dgm:prSet presAssocID="{09EAFCD8-1070-2B46-8906-3622939192BD}" presName="horzOne" presStyleCnt="0"/>
      <dgm:spPr/>
    </dgm:pt>
    <dgm:pt modelId="{4C88F238-9F8E-124E-82E0-64C95588023D}" type="pres">
      <dgm:prSet presAssocID="{33AA9222-F5D7-1C43-B94B-8960C15BAEF2}" presName="vertTwo" presStyleCnt="0"/>
      <dgm:spPr/>
    </dgm:pt>
    <dgm:pt modelId="{DEFF5306-5DEB-4849-BDB8-1B7F09F9F101}" type="pres">
      <dgm:prSet presAssocID="{33AA9222-F5D7-1C43-B94B-8960C15BAEF2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C8EDB7-7C3E-6945-96A1-E37501D4998C}" type="pres">
      <dgm:prSet presAssocID="{33AA9222-F5D7-1C43-B94B-8960C15BAEF2}" presName="horzTwo" presStyleCnt="0"/>
      <dgm:spPr/>
    </dgm:pt>
    <dgm:pt modelId="{F2018824-6369-B74D-B0FC-7279B3BA18A5}" type="pres">
      <dgm:prSet presAssocID="{61F6150D-6436-1C4E-969D-A9B606778F5C}" presName="sibSpaceTwo" presStyleCnt="0"/>
      <dgm:spPr/>
    </dgm:pt>
    <dgm:pt modelId="{4EB20A4A-5F25-4340-B273-CDEB864EBEFF}" type="pres">
      <dgm:prSet presAssocID="{0F6868F5-D1A9-664B-A831-ABDBC5FE3009}" presName="vertTwo" presStyleCnt="0"/>
      <dgm:spPr/>
    </dgm:pt>
    <dgm:pt modelId="{4EAF86C1-C058-8B4D-B75D-C0B37E77C2BB}" type="pres">
      <dgm:prSet presAssocID="{0F6868F5-D1A9-664B-A831-ABDBC5FE3009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134053-094D-3D4B-ADBF-B20A64B0CA44}" type="pres">
      <dgm:prSet presAssocID="{0F6868F5-D1A9-664B-A831-ABDBC5FE3009}" presName="horzTwo" presStyleCnt="0"/>
      <dgm:spPr/>
    </dgm:pt>
  </dgm:ptLst>
  <dgm:cxnLst>
    <dgm:cxn modelId="{8FB1AD14-50FE-9D4A-9A7A-3C341C42605B}" srcId="{B308B685-3F61-FF4B-AC0C-BF64A8D9951F}" destId="{09EAFCD8-1070-2B46-8906-3622939192BD}" srcOrd="0" destOrd="0" parTransId="{E0E52591-6A5A-F740-AC18-8344FF59755F}" sibTransId="{DB848E06-CF5D-CD4F-B59C-65408E6B4BE5}"/>
    <dgm:cxn modelId="{D0519574-7630-5941-9A66-F2BC0D785174}" type="presOf" srcId="{33AA9222-F5D7-1C43-B94B-8960C15BAEF2}" destId="{DEFF5306-5DEB-4849-BDB8-1B7F09F9F101}" srcOrd="0" destOrd="0" presId="urn:microsoft.com/office/officeart/2005/8/layout/hierarchy4"/>
    <dgm:cxn modelId="{B2445E4C-71A1-3F4D-8548-A33CECF6E8CF}" type="presOf" srcId="{09EAFCD8-1070-2B46-8906-3622939192BD}" destId="{AB2C726A-4F9D-9F47-800C-39796BF82E6D}" srcOrd="0" destOrd="0" presId="urn:microsoft.com/office/officeart/2005/8/layout/hierarchy4"/>
    <dgm:cxn modelId="{DD8112A0-9A6F-C34E-9C1D-797F0BC90CD9}" type="presOf" srcId="{0F6868F5-D1A9-664B-A831-ABDBC5FE3009}" destId="{4EAF86C1-C058-8B4D-B75D-C0B37E77C2BB}" srcOrd="0" destOrd="0" presId="urn:microsoft.com/office/officeart/2005/8/layout/hierarchy4"/>
    <dgm:cxn modelId="{C3DF12B4-4F82-3F49-A7D2-97B0BEABC885}" srcId="{09EAFCD8-1070-2B46-8906-3622939192BD}" destId="{33AA9222-F5D7-1C43-B94B-8960C15BAEF2}" srcOrd="0" destOrd="0" parTransId="{E966F2F5-A49B-6745-90B7-F9F93634E037}" sibTransId="{61F6150D-6436-1C4E-969D-A9B606778F5C}"/>
    <dgm:cxn modelId="{BBF6335B-2D11-154F-8CEB-1770A8D42D5D}" type="presOf" srcId="{B308B685-3F61-FF4B-AC0C-BF64A8D9951F}" destId="{7C080F74-1EA3-6F4C-BDC8-34E634AD1E66}" srcOrd="0" destOrd="0" presId="urn:microsoft.com/office/officeart/2005/8/layout/hierarchy4"/>
    <dgm:cxn modelId="{41CF0C37-8BD3-4647-94CF-B8526246F722}" srcId="{09EAFCD8-1070-2B46-8906-3622939192BD}" destId="{0F6868F5-D1A9-664B-A831-ABDBC5FE3009}" srcOrd="1" destOrd="0" parTransId="{BFDEF138-0992-F74B-AB1F-3FA98B969358}" sibTransId="{22D53A1A-2781-F342-AD95-372E9AEA7BB9}"/>
    <dgm:cxn modelId="{B2BD5AB4-966A-F846-ACBF-33C923A48F02}" type="presParOf" srcId="{7C080F74-1EA3-6F4C-BDC8-34E634AD1E66}" destId="{E91FD610-0B2F-4C4B-ADFC-3458ACCC0CE1}" srcOrd="0" destOrd="0" presId="urn:microsoft.com/office/officeart/2005/8/layout/hierarchy4"/>
    <dgm:cxn modelId="{23E3B54A-AD46-6346-B864-808E89268618}" type="presParOf" srcId="{E91FD610-0B2F-4C4B-ADFC-3458ACCC0CE1}" destId="{AB2C726A-4F9D-9F47-800C-39796BF82E6D}" srcOrd="0" destOrd="0" presId="urn:microsoft.com/office/officeart/2005/8/layout/hierarchy4"/>
    <dgm:cxn modelId="{F6A32476-3E9B-3746-AD48-8FC74EB96AB0}" type="presParOf" srcId="{E91FD610-0B2F-4C4B-ADFC-3458ACCC0CE1}" destId="{5D60509B-A42A-C543-BA83-4DF8172E3F69}" srcOrd="1" destOrd="0" presId="urn:microsoft.com/office/officeart/2005/8/layout/hierarchy4"/>
    <dgm:cxn modelId="{0A56A81D-8F1A-5A47-85A8-DE9395ECFE18}" type="presParOf" srcId="{E91FD610-0B2F-4C4B-ADFC-3458ACCC0CE1}" destId="{FD5F0FE5-CE6D-2341-936B-80242E53CF6E}" srcOrd="2" destOrd="0" presId="urn:microsoft.com/office/officeart/2005/8/layout/hierarchy4"/>
    <dgm:cxn modelId="{EAC3D9E2-E031-4640-BF90-90C8479625B3}" type="presParOf" srcId="{FD5F0FE5-CE6D-2341-936B-80242E53CF6E}" destId="{4C88F238-9F8E-124E-82E0-64C95588023D}" srcOrd="0" destOrd="0" presId="urn:microsoft.com/office/officeart/2005/8/layout/hierarchy4"/>
    <dgm:cxn modelId="{1EEA6257-BA99-3643-B856-121585FC82FC}" type="presParOf" srcId="{4C88F238-9F8E-124E-82E0-64C95588023D}" destId="{DEFF5306-5DEB-4849-BDB8-1B7F09F9F101}" srcOrd="0" destOrd="0" presId="urn:microsoft.com/office/officeart/2005/8/layout/hierarchy4"/>
    <dgm:cxn modelId="{87FD857F-A49F-5249-8FD1-C098F20006CC}" type="presParOf" srcId="{4C88F238-9F8E-124E-82E0-64C95588023D}" destId="{03C8EDB7-7C3E-6945-96A1-E37501D4998C}" srcOrd="1" destOrd="0" presId="urn:microsoft.com/office/officeart/2005/8/layout/hierarchy4"/>
    <dgm:cxn modelId="{91717644-2DA9-194D-8329-5BC71F217094}" type="presParOf" srcId="{FD5F0FE5-CE6D-2341-936B-80242E53CF6E}" destId="{F2018824-6369-B74D-B0FC-7279B3BA18A5}" srcOrd="1" destOrd="0" presId="urn:microsoft.com/office/officeart/2005/8/layout/hierarchy4"/>
    <dgm:cxn modelId="{F4E92BD5-8B36-BB4F-B11F-7C424B82A69E}" type="presParOf" srcId="{FD5F0FE5-CE6D-2341-936B-80242E53CF6E}" destId="{4EB20A4A-5F25-4340-B273-CDEB864EBEFF}" srcOrd="2" destOrd="0" presId="urn:microsoft.com/office/officeart/2005/8/layout/hierarchy4"/>
    <dgm:cxn modelId="{C9C92165-7AAB-9D4D-A595-942336EFA9FA}" type="presParOf" srcId="{4EB20A4A-5F25-4340-B273-CDEB864EBEFF}" destId="{4EAF86C1-C058-8B4D-B75D-C0B37E77C2BB}" srcOrd="0" destOrd="0" presId="urn:microsoft.com/office/officeart/2005/8/layout/hierarchy4"/>
    <dgm:cxn modelId="{2401C5B0-D0FE-234D-A6C6-BDC56073E28B}" type="presParOf" srcId="{4EB20A4A-5F25-4340-B273-CDEB864EBEFF}" destId="{44134053-094D-3D4B-ADBF-B20A64B0CA44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RTL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36346" y="142272"/>
        <a:ext cx="1765798" cy="1033750"/>
      </dsp:txXfrm>
    </dsp:sp>
    <dsp:sp modelId="{1F1BA280-C636-B44E-9D0C-3E6EA5B05DCC}">
      <dsp:nvSpPr>
        <dsp:cNvPr id="0" name=""/>
        <dsp:cNvSpPr/>
      </dsp:nvSpPr>
      <dsp:spPr>
        <a:xfrm>
          <a:off x="2017318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rgbClr val="B3CCFF"/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017318" y="522987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1"/>
              </a:solidFill>
            </a:rPr>
            <a:t>Synthesis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2598515" y="142272"/>
        <a:ext cx="1765798" cy="1033750"/>
      </dsp:txXfrm>
    </dsp:sp>
    <dsp:sp modelId="{A9C87CDB-1F86-8146-8127-3B0356C5531D}">
      <dsp:nvSpPr>
        <dsp:cNvPr id="0" name=""/>
        <dsp:cNvSpPr/>
      </dsp:nvSpPr>
      <dsp:spPr>
        <a:xfrm>
          <a:off x="4579487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4579487" y="522987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Place &amp; Route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5160684" y="142272"/>
        <a:ext cx="1765798" cy="1033750"/>
      </dsp:txXfrm>
    </dsp:sp>
    <dsp:sp modelId="{8F8A89E7-014B-B440-8F6D-C563C59A6FCF}">
      <dsp:nvSpPr>
        <dsp:cNvPr id="0" name=""/>
        <dsp:cNvSpPr/>
      </dsp:nvSpPr>
      <dsp:spPr>
        <a:xfrm>
          <a:off x="7141656" y="432213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7141656" y="522987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110111"/>
          <a:ext cx="1830120" cy="1098072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chemeClr val="tx2"/>
              </a:solidFill>
            </a:rPr>
            <a:t>Fabrication</a:t>
          </a:r>
          <a:endParaRPr lang="en-US" sz="2500" kern="1200" dirty="0">
            <a:solidFill>
              <a:schemeClr val="tx2"/>
            </a:solidFill>
          </a:endParaRPr>
        </a:p>
      </dsp:txBody>
      <dsp:txXfrm>
        <a:off x="7722853" y="142272"/>
        <a:ext cx="1765798" cy="1033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1055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Nemo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6764" y="35709"/>
        <a:ext cx="2179326" cy="1147782"/>
      </dsp:txXfrm>
    </dsp:sp>
    <dsp:sp modelId="{1F1BA280-C636-B44E-9D0C-3E6EA5B05DCC}">
      <dsp:nvSpPr>
        <dsp:cNvPr id="0" name=""/>
        <dsp:cNvSpPr/>
      </dsp:nvSpPr>
      <dsp:spPr>
        <a:xfrm>
          <a:off x="2485933" y="427913"/>
          <a:ext cx="450145" cy="3901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2485933" y="505944"/>
        <a:ext cx="333099" cy="234092"/>
      </dsp:txXfrm>
    </dsp:sp>
    <dsp:sp modelId="{12DDF214-A9FD-BE43-A514-671940EF794C}">
      <dsp:nvSpPr>
        <dsp:cNvPr id="0" name=""/>
        <dsp:cNvSpPr/>
      </dsp:nvSpPr>
      <dsp:spPr>
        <a:xfrm>
          <a:off x="3152097" y="0"/>
          <a:ext cx="2250744" cy="12192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chemeClr val="tx1"/>
              </a:solidFill>
            </a:rPr>
            <a:t>GDSII-Score</a:t>
          </a:r>
          <a:endParaRPr lang="en-US" sz="3300" kern="1200" dirty="0">
            <a:solidFill>
              <a:schemeClr val="tx1"/>
            </a:solidFill>
          </a:endParaRPr>
        </a:p>
      </dsp:txBody>
      <dsp:txXfrm>
        <a:off x="3187806" y="35709"/>
        <a:ext cx="2179326" cy="11477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5DFA3-8295-1642-B4D9-F53954EE6644}">
      <dsp:nvSpPr>
        <dsp:cNvPr id="0" name=""/>
        <dsp:cNvSpPr/>
      </dsp:nvSpPr>
      <dsp:spPr>
        <a:xfrm>
          <a:off x="4185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RTL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2040" y="17855"/>
        <a:ext cx="1794410" cy="573890"/>
      </dsp:txXfrm>
    </dsp:sp>
    <dsp:sp modelId="{1F1BA280-C636-B44E-9D0C-3E6EA5B05DCC}">
      <dsp:nvSpPr>
        <dsp:cNvPr id="0" name=""/>
        <dsp:cNvSpPr/>
      </dsp:nvSpPr>
      <dsp:spPr>
        <a:xfrm>
          <a:off x="2017318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2017318" y="168639"/>
        <a:ext cx="271590" cy="272321"/>
      </dsp:txXfrm>
    </dsp:sp>
    <dsp:sp modelId="{12DDF214-A9FD-BE43-A514-671940EF794C}">
      <dsp:nvSpPr>
        <dsp:cNvPr id="0" name=""/>
        <dsp:cNvSpPr/>
      </dsp:nvSpPr>
      <dsp:spPr>
        <a:xfrm>
          <a:off x="2566354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Synthesis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584209" y="17855"/>
        <a:ext cx="1794410" cy="573890"/>
      </dsp:txXfrm>
    </dsp:sp>
    <dsp:sp modelId="{A9C87CDB-1F86-8146-8127-3B0356C5531D}">
      <dsp:nvSpPr>
        <dsp:cNvPr id="0" name=""/>
        <dsp:cNvSpPr/>
      </dsp:nvSpPr>
      <dsp:spPr>
        <a:xfrm>
          <a:off x="4579487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579487" y="168639"/>
        <a:ext cx="271590" cy="272321"/>
      </dsp:txXfrm>
    </dsp:sp>
    <dsp:sp modelId="{9A95361E-95AB-7744-8584-BB743DD70CC7}">
      <dsp:nvSpPr>
        <dsp:cNvPr id="0" name=""/>
        <dsp:cNvSpPr/>
      </dsp:nvSpPr>
      <dsp:spPr>
        <a:xfrm>
          <a:off x="5128523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Place &amp; Route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5146378" y="17855"/>
        <a:ext cx="1794410" cy="573890"/>
      </dsp:txXfrm>
    </dsp:sp>
    <dsp:sp modelId="{8F8A89E7-014B-B440-8F6D-C563C59A6FCF}">
      <dsp:nvSpPr>
        <dsp:cNvPr id="0" name=""/>
        <dsp:cNvSpPr/>
      </dsp:nvSpPr>
      <dsp:spPr>
        <a:xfrm>
          <a:off x="7141656" y="77865"/>
          <a:ext cx="387985" cy="4538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7141656" y="168639"/>
        <a:ext cx="271590" cy="272321"/>
      </dsp:txXfrm>
    </dsp:sp>
    <dsp:sp modelId="{9FF3A49D-3AA1-BC43-AA0C-450616099DC2}">
      <dsp:nvSpPr>
        <dsp:cNvPr id="0" name=""/>
        <dsp:cNvSpPr/>
      </dsp:nvSpPr>
      <dsp:spPr>
        <a:xfrm>
          <a:off x="7690692" y="0"/>
          <a:ext cx="1830120" cy="609600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2"/>
              </a:solidFill>
            </a:rPr>
            <a:t>Fabrication</a:t>
          </a:r>
          <a:endParaRPr lang="en-US" sz="2000" kern="1200" dirty="0">
            <a:solidFill>
              <a:schemeClr val="tx2"/>
            </a:solidFill>
          </a:endParaRPr>
        </a:p>
      </dsp:txBody>
      <dsp:txXfrm>
        <a:off x="7708547" y="17855"/>
        <a:ext cx="1794410" cy="5738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C726A-4F9D-9F47-800C-39796BF82E6D}">
      <dsp:nvSpPr>
        <dsp:cNvPr id="0" name=""/>
        <dsp:cNvSpPr/>
      </dsp:nvSpPr>
      <dsp:spPr>
        <a:xfrm>
          <a:off x="1875" y="668"/>
          <a:ext cx="5075805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Nemo + GDSII-Score Framework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(Oakland 2018)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47844" y="46637"/>
        <a:ext cx="4983867" cy="1477566"/>
      </dsp:txXfrm>
    </dsp:sp>
    <dsp:sp modelId="{DEFF5306-5DEB-4849-BDB8-1B7F09F9F101}">
      <dsp:nvSpPr>
        <dsp:cNvPr id="0" name=""/>
        <dsp:cNvSpPr/>
      </dsp:nvSpPr>
      <dsp:spPr>
        <a:xfrm>
          <a:off x="1875" y="1706427"/>
          <a:ext cx="2435607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solidFill>
                <a:schemeClr val="tx1"/>
              </a:solidFill>
            </a:rPr>
            <a:t>Stochastic Backside Imaging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smtClean="0">
              <a:solidFill>
                <a:schemeClr val="tx1"/>
              </a:solidFill>
            </a:rPr>
            <a:t>(?) </a:t>
          </a:r>
          <a:endParaRPr lang="en-US" sz="2200" kern="1200" dirty="0">
            <a:solidFill>
              <a:schemeClr val="tx1"/>
            </a:solidFill>
          </a:endParaRPr>
        </a:p>
      </dsp:txBody>
      <dsp:txXfrm>
        <a:off x="47844" y="1752396"/>
        <a:ext cx="2343669" cy="1477566"/>
      </dsp:txXfrm>
    </dsp:sp>
    <dsp:sp modelId="{4EAF86C1-C058-8B4D-B75D-C0B37E77C2BB}">
      <dsp:nvSpPr>
        <dsp:cNvPr id="0" name=""/>
        <dsp:cNvSpPr/>
      </dsp:nvSpPr>
      <dsp:spPr>
        <a:xfrm>
          <a:off x="2642073" y="1706427"/>
          <a:ext cx="2435607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tx1"/>
              </a:solidFill>
            </a:rPr>
            <a:t>Defensive Layout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chemeClr val="tx1"/>
              </a:solidFill>
            </a:rPr>
            <a:t>(</a:t>
          </a:r>
          <a:r>
            <a:rPr lang="en-US" sz="2000" kern="1200" dirty="0" err="1" smtClean="0">
              <a:solidFill>
                <a:schemeClr val="tx1"/>
              </a:solidFill>
            </a:rPr>
            <a:t>Usenix</a:t>
          </a:r>
          <a:r>
            <a:rPr lang="en-US" sz="2000" kern="1200" dirty="0" smtClean="0">
              <a:solidFill>
                <a:schemeClr val="tx1"/>
              </a:solidFill>
            </a:rPr>
            <a:t> 2018)</a:t>
          </a:r>
          <a:endParaRPr lang="en-US" sz="2000" kern="1200" dirty="0">
            <a:solidFill>
              <a:schemeClr val="tx1"/>
            </a:solidFill>
          </a:endParaRPr>
        </a:p>
      </dsp:txBody>
      <dsp:txXfrm>
        <a:off x="2688042" y="1752396"/>
        <a:ext cx="2343669" cy="14775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C726A-4F9D-9F47-800C-39796BF82E6D}">
      <dsp:nvSpPr>
        <dsp:cNvPr id="0" name=""/>
        <dsp:cNvSpPr/>
      </dsp:nvSpPr>
      <dsp:spPr>
        <a:xfrm>
          <a:off x="1884" y="321"/>
          <a:ext cx="5101630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47853" y="46290"/>
        <a:ext cx="5009692" cy="1477566"/>
      </dsp:txXfrm>
    </dsp:sp>
    <dsp:sp modelId="{DEFF5306-5DEB-4849-BDB8-1B7F09F9F101}">
      <dsp:nvSpPr>
        <dsp:cNvPr id="0" name=""/>
        <dsp:cNvSpPr/>
      </dsp:nvSpPr>
      <dsp:spPr>
        <a:xfrm>
          <a:off x="1884" y="1706774"/>
          <a:ext cx="2447999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500" kern="1200" dirty="0">
            <a:solidFill>
              <a:schemeClr val="tx1"/>
            </a:solidFill>
          </a:endParaRPr>
        </a:p>
      </dsp:txBody>
      <dsp:txXfrm>
        <a:off x="47853" y="1752743"/>
        <a:ext cx="2356061" cy="1477566"/>
      </dsp:txXfrm>
    </dsp:sp>
    <dsp:sp modelId="{4EAF86C1-C058-8B4D-B75D-C0B37E77C2BB}">
      <dsp:nvSpPr>
        <dsp:cNvPr id="0" name=""/>
        <dsp:cNvSpPr/>
      </dsp:nvSpPr>
      <dsp:spPr>
        <a:xfrm>
          <a:off x="2655515" y="1706774"/>
          <a:ext cx="2447999" cy="15695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solidFill>
              <a:schemeClr val="tx1"/>
            </a:solidFill>
          </a:endParaRPr>
        </a:p>
      </dsp:txBody>
      <dsp:txXfrm>
        <a:off x="2701484" y="1752743"/>
        <a:ext cx="2356061" cy="1477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8FCF78-6F42-DD47-BFB7-03FB0C2A10DA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884613" y="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884613" y="8686800"/>
            <a:ext cx="29733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883025" y="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883025" y="8686800"/>
            <a:ext cx="29749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050" tIns="0" rIns="19050" bIns="0" anchor="b">
            <a:prstTxWarp prst="textNoShape">
              <a:avLst/>
            </a:prstTxWarp>
          </a:bodyPr>
          <a:lstStyle/>
          <a:p>
            <a:pPr algn="r"/>
            <a:r>
              <a:rPr lang="en-US" altLang="en-US" sz="1000" i="1">
                <a:latin typeface="Times New Roman" pitchFamily="-110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3700" y="692150"/>
            <a:ext cx="6070600" cy="3416300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Obfuscation </a:t>
            </a:r>
            <a:r>
              <a:rPr lang="mr-IN" dirty="0" smtClean="0"/>
              <a:t>–</a:t>
            </a:r>
            <a:r>
              <a:rPr lang="en-US" dirty="0" smtClean="0"/>
              <a:t> make it difficult to reverse engineering to find security-critical wires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73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4097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we approach smaller</a:t>
            </a:r>
            <a:r>
              <a:rPr lang="en-US" baseline="0" dirty="0" smtClean="0"/>
              <a:t> technology nodes there are more design rule constraints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5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Edit distance</a:t>
            </a:r>
          </a:p>
          <a:p>
            <a:r>
              <a:rPr lang="en-US" dirty="0" smtClean="0"/>
              <a:t>Spider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117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questions: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 automate detection of security-critical signals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Advances in gds2-score metrics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Def. </a:t>
            </a:r>
            <a:r>
              <a:rPr lang="en-US" baseline="0" dirty="0" err="1" smtClean="0"/>
              <a:t>PnR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 gen of critical paths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Imaging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 of a distribution for image </a:t>
            </a:r>
            <a:r>
              <a:rPr lang="en-US" baseline="0" dirty="0" err="1" smtClean="0"/>
              <a:t>samplinge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4222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Open</a:t>
            </a:r>
            <a:r>
              <a:rPr lang="en-US" baseline="0" dirty="0" smtClean="0"/>
              <a:t> questions: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How automate detection of security-critical signals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Advances in gds2-score metrics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Def. </a:t>
            </a:r>
            <a:r>
              <a:rPr lang="en-US" baseline="0" dirty="0" err="1" smtClean="0"/>
              <a:t>PnR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auto gen of critical paths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Imaging </a:t>
            </a:r>
            <a:r>
              <a:rPr lang="mr-IN" baseline="0" dirty="0" smtClean="0"/>
              <a:t>–</a:t>
            </a:r>
            <a:r>
              <a:rPr lang="en-US" baseline="0" dirty="0" smtClean="0"/>
              <a:t> generation of a distribution for image </a:t>
            </a:r>
            <a:r>
              <a:rPr lang="en-US" baseline="0" dirty="0" err="1" smtClean="0"/>
              <a:t>samplinge</a:t>
            </a: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3119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  <a:prstGeom prst="rect">
            <a:avLst/>
          </a:prstGeo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 smtClean="0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 smtClean="0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00584"/>
            <a:ext cx="9677927" cy="813816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0" i="0" dirty="0" smtClean="0"/>
              <a:t>Summer Internship</a:t>
            </a:r>
            <a:r>
              <a:rPr lang="en-US" altLang="en-US" sz="700" b="0" i="0" baseline="0" dirty="0" smtClean="0"/>
              <a:t> 2017 - </a:t>
            </a:r>
            <a:fld id="{321F32AB-3DDB-C54A-A434-42EC1FB733CD}" type="slidenum">
              <a:rPr lang="en-US" altLang="en-US" sz="700" b="0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0" i="0" baseline="0" dirty="0" smtClean="0"/>
          </a:p>
          <a:p>
            <a:pPr algn="l">
              <a:lnSpc>
                <a:spcPct val="100000"/>
              </a:lnSpc>
            </a:pPr>
            <a:r>
              <a:rPr lang="en-US" altLang="en-US" sz="700" b="0" i="0" baseline="0" dirty="0" smtClean="0"/>
              <a:t>TDT 08/29/17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332412" y="-76200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5332412" y="6397823"/>
            <a:ext cx="1511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kern="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UNCLASSIFIED</a:t>
            </a:r>
            <a:endParaRPr lang="en-US" sz="14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hyperlink" Target="https://github.com/mit-ll/nemo" TargetMode="Externa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Framework for Evaluating an IC’s Resiliency to </a:t>
            </a:r>
            <a:r>
              <a:rPr lang="en-US" dirty="0"/>
              <a:t>Fabrication-Time Attacks (U)</a:t>
            </a:r>
          </a:p>
        </p:txBody>
      </p:sp>
      <p:sp>
        <p:nvSpPr>
          <p:cNvPr id="4110" name="Text Box 14"/>
          <p:cNvSpPr txBox="1"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noFill/>
          <a:ln/>
        </p:spPr>
        <p:txBody>
          <a:bodyPr/>
          <a:lstStyle/>
          <a:p>
            <a:r>
              <a:rPr lang="en-US" altLang="en-US" sz="2400" dirty="0" smtClean="0"/>
              <a:t>Tim </a:t>
            </a:r>
            <a:r>
              <a:rPr lang="en-US" altLang="en-US" sz="2400" dirty="0" err="1" smtClean="0"/>
              <a:t>Trippel</a:t>
            </a:r>
            <a:endParaRPr lang="en-US" altLang="en-US" sz="2400" dirty="0"/>
          </a:p>
          <a:p>
            <a:r>
              <a:rPr lang="en-US" altLang="en-US" sz="2000" dirty="0" smtClean="0"/>
              <a:t>Summer Research Intern </a:t>
            </a:r>
            <a:r>
              <a:rPr lang="mr-IN" altLang="en-US" sz="2000" dirty="0" smtClean="0"/>
              <a:t>–</a:t>
            </a:r>
            <a:r>
              <a:rPr lang="en-US" altLang="en-US" sz="2000" dirty="0" smtClean="0"/>
              <a:t> Final Presentation</a:t>
            </a:r>
            <a:endParaRPr lang="en-US" altLang="en-US" dirty="0"/>
          </a:p>
          <a:p>
            <a:r>
              <a:rPr lang="en-US" altLang="en-US" sz="2000" dirty="0" smtClean="0"/>
              <a:t>August 29</a:t>
            </a:r>
            <a:r>
              <a:rPr lang="en-US" altLang="en-US" sz="2000" baseline="30000" dirty="0" smtClean="0"/>
              <a:t>th</a:t>
            </a:r>
            <a:r>
              <a:rPr lang="en-US" altLang="en-US" sz="2000" dirty="0" smtClean="0"/>
              <a:t>, 2017</a:t>
            </a:r>
            <a:endParaRPr lang="en-US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 txBox="1">
            <a:spLocks/>
          </p:cNvSpPr>
          <p:nvPr/>
        </p:nvSpPr>
        <p:spPr>
          <a:xfrm>
            <a:off x="633819" y="1219200"/>
            <a:ext cx="10921187" cy="1648803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Wingdings" charset="2"/>
              <a:buChar char="§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u="sng" kern="0" dirty="0" smtClean="0"/>
              <a:t>Assume</a:t>
            </a:r>
            <a:r>
              <a:rPr lang="en-US" kern="0" dirty="0" smtClean="0"/>
              <a:t>: RTL designer has appended a specific prefix to </a:t>
            </a:r>
            <a:r>
              <a:rPr lang="en-US" kern="0" dirty="0"/>
              <a:t>“security </a:t>
            </a:r>
            <a:r>
              <a:rPr lang="en-US" kern="0" dirty="0" smtClean="0"/>
              <a:t>critical” signal names in a design</a:t>
            </a:r>
          </a:p>
          <a:p>
            <a:r>
              <a:rPr lang="en-US" u="sng" kern="0" dirty="0" smtClean="0"/>
              <a:t>Problem</a:t>
            </a:r>
            <a:r>
              <a:rPr lang="en-US" kern="0" dirty="0" smtClean="0"/>
              <a:t>: Given this, how can we identify the “fan-in” to these security critical signals?</a:t>
            </a:r>
          </a:p>
          <a:p>
            <a:r>
              <a:rPr lang="en-US" u="sng" kern="0" dirty="0" smtClean="0"/>
              <a:t>Solution</a:t>
            </a:r>
            <a:r>
              <a:rPr lang="en-US" kern="0" dirty="0" smtClean="0"/>
              <a:t>: Nemo </a:t>
            </a:r>
            <a:r>
              <a:rPr lang="mr-IN" kern="0" dirty="0" smtClean="0"/>
              <a:t>–</a:t>
            </a:r>
            <a:r>
              <a:rPr lang="en-US" kern="0" dirty="0" smtClean="0"/>
              <a:t> a Verilog compiler back-end that outputs signal dependency graphs</a:t>
            </a:r>
          </a:p>
          <a:p>
            <a:endParaRPr lang="en-US" sz="1800" kern="0" dirty="0" smtClean="0"/>
          </a:p>
          <a:p>
            <a:pPr lvl="3"/>
            <a:endParaRPr lang="en-US" kern="0" dirty="0" smtClean="0"/>
          </a:p>
          <a:p>
            <a:pPr lvl="2"/>
            <a:endParaRPr lang="en-US" kern="0" dirty="0" smtClean="0"/>
          </a:p>
          <a:p>
            <a:pPr lvl="2"/>
            <a:endParaRPr lang="en-US" kern="0" dirty="0"/>
          </a:p>
        </p:txBody>
      </p:sp>
      <p:sp>
        <p:nvSpPr>
          <p:cNvPr id="25" name="TextBox 24"/>
          <p:cNvSpPr txBox="1"/>
          <p:nvPr/>
        </p:nvSpPr>
        <p:spPr>
          <a:xfrm>
            <a:off x="5220923" y="4038600"/>
            <a:ext cx="195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Nemo Tool Flow</a:t>
            </a:r>
            <a:endParaRPr lang="en-US" sz="1800" b="1" u="sn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090676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Identifying Security Critical Nets in a Design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Nemo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Critical Signal Dependency Graph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ight Arrow 17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ight Arrow 19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ight Arrow 20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2360612" y="4420456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Verilog Netlist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(from synthesis)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369268" y="5092013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Critical Sig Prefix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68333" y="6066477"/>
            <a:ext cx="5410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Nemo has </a:t>
            </a:r>
            <a:r>
              <a:rPr lang="en-US" sz="1400" b="1" dirty="0"/>
              <a:t>been open-sourced: </a:t>
            </a:r>
            <a:r>
              <a:rPr lang="en-US" sz="1400" b="1" dirty="0">
                <a:hlinkClick r:id="rId7"/>
              </a:rPr>
              <a:t>https://</a:t>
            </a:r>
            <a:r>
              <a:rPr lang="en-US" sz="1400" b="1" dirty="0" smtClean="0">
                <a:hlinkClick r:id="rId7"/>
              </a:rPr>
              <a:t>github.com/mit-ll/nemo</a:t>
            </a:r>
            <a:endParaRPr lang="en-US" sz="1400" b="1" dirty="0" smtClean="0"/>
          </a:p>
        </p:txBody>
      </p:sp>
      <p:cxnSp>
        <p:nvCxnSpPr>
          <p:cNvPr id="28" name="Curved Connector 27"/>
          <p:cNvCxnSpPr>
            <a:stCxn id="31" idx="4"/>
            <a:endCxn id="22" idx="0"/>
          </p:cNvCxnSpPr>
          <p:nvPr/>
        </p:nvCxnSpPr>
        <p:spPr bwMode="auto">
          <a:xfrm rot="5400000">
            <a:off x="4289774" y="2861493"/>
            <a:ext cx="582302" cy="253562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33" name="Oval 32"/>
          <p:cNvSpPr/>
          <p:nvPr/>
        </p:nvSpPr>
        <p:spPr bwMode="auto">
          <a:xfrm>
            <a:off x="2830244" y="3186025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5406730" y="3217004"/>
            <a:ext cx="884013" cy="621150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34" name="Curved Connector 33"/>
          <p:cNvCxnSpPr>
            <a:endCxn id="23" idx="1"/>
          </p:cNvCxnSpPr>
          <p:nvPr/>
        </p:nvCxnSpPr>
        <p:spPr bwMode="auto">
          <a:xfrm rot="5400000">
            <a:off x="1999615" y="4183767"/>
            <a:ext cx="1582699" cy="843392"/>
          </a:xfrm>
          <a:prstGeom prst="curvedConnector4">
            <a:avLst>
              <a:gd name="adj1" fmla="val 17153"/>
              <a:gd name="adj2" fmla="val 127105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42995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Nemo Example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212" y="1905000"/>
            <a:ext cx="4312188" cy="41006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3" y="1442483"/>
            <a:ext cx="3977912" cy="4443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9012" y="1442483"/>
            <a:ext cx="328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INPUT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(</a:t>
            </a:r>
            <a:r>
              <a:rPr lang="en-US" sz="1800" b="1" dirty="0" smtClean="0">
                <a:solidFill>
                  <a:srgbClr val="FF0000"/>
                </a:solidFill>
              </a:rPr>
              <a:t>Synthesized Verilog Netlist)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40591" y="3276600"/>
            <a:ext cx="1594884" cy="1204175"/>
          </a:xfrm>
          <a:prstGeom prst="rect">
            <a:avLst/>
          </a:prstGeom>
          <a:solidFill>
            <a:schemeClr val="accent5"/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Nemo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366964" y="3754911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6656337" y="3777060"/>
            <a:ext cx="489534" cy="350875"/>
          </a:xfrm>
          <a:prstGeom prst="rightArrow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266733" y="1442483"/>
            <a:ext cx="4237879" cy="467485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360470" y="1449168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rgbClr val="FF0000"/>
                </a:solidFill>
              </a:rPr>
              <a:t>Nemo </a:t>
            </a:r>
            <a:r>
              <a:rPr lang="en-US" sz="1800" b="1" dirty="0" smtClean="0">
                <a:solidFill>
                  <a:srgbClr val="FF0000"/>
                </a:solidFill>
              </a:rPr>
              <a:t>OUTPUT</a:t>
            </a:r>
          </a:p>
          <a:p>
            <a:r>
              <a:rPr lang="en-US" sz="1800" b="1" dirty="0" smtClean="0">
                <a:solidFill>
                  <a:srgbClr val="FF0000"/>
                </a:solidFill>
              </a:rPr>
              <a:t>(</a:t>
            </a:r>
            <a:r>
              <a:rPr lang="en-US" sz="1800" b="1" dirty="0" err="1" smtClean="0">
                <a:solidFill>
                  <a:srgbClr val="FF0000"/>
                </a:solidFill>
              </a:rPr>
              <a:t>Graphviz</a:t>
            </a:r>
            <a:r>
              <a:rPr lang="en-US" sz="1800" b="1" dirty="0" smtClean="0">
                <a:solidFill>
                  <a:srgbClr val="FF0000"/>
                </a:solidFill>
              </a:rPr>
              <a:t> .dot file)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03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8012" y="1332973"/>
            <a:ext cx="10921187" cy="4828032"/>
          </a:xfrm>
        </p:spPr>
        <p:txBody>
          <a:bodyPr/>
          <a:lstStyle/>
          <a:p>
            <a:r>
              <a:rPr lang="en-US" u="sng" dirty="0"/>
              <a:t>Problem</a:t>
            </a:r>
            <a:r>
              <a:rPr lang="en-US" dirty="0"/>
              <a:t>: Given a list of wires (output from N</a:t>
            </a:r>
            <a:r>
              <a:rPr lang="en-US" dirty="0" smtClean="0"/>
              <a:t>emo</a:t>
            </a:r>
            <a:r>
              <a:rPr lang="en-US" dirty="0"/>
              <a:t>), how can we identify how difficult it is to attach a rogue wire to one?</a:t>
            </a:r>
          </a:p>
          <a:p>
            <a:r>
              <a:rPr lang="en-US" u="sng" dirty="0"/>
              <a:t>Solution</a:t>
            </a:r>
            <a:r>
              <a:rPr lang="en-US" dirty="0"/>
              <a:t>: GDSII-score </a:t>
            </a:r>
            <a:r>
              <a:rPr lang="mr-IN" dirty="0"/>
              <a:t>–</a:t>
            </a:r>
            <a:r>
              <a:rPr lang="en-US" dirty="0"/>
              <a:t> an automated framework for analyzing </a:t>
            </a:r>
            <a:r>
              <a:rPr lang="en-US" dirty="0" smtClean="0"/>
              <a:t>the layout of specific nets in a GDSII file</a:t>
            </a:r>
            <a:endParaRPr lang="en-US" u="sng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Evaluating the Difficulty of Attaching Rogue Wires </a:t>
            </a:r>
            <a:r>
              <a:rPr lang="en-US" smtClean="0"/>
              <a:t>to Critical Wires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5243495" y="4453611"/>
            <a:ext cx="1905000" cy="12192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GDSII-Score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8176415" y="472525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Report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7281455" y="4852107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8" name="Right Arrow 7"/>
          <p:cNvSpPr/>
          <p:nvPr/>
        </p:nvSpPr>
        <p:spPr bwMode="auto">
          <a:xfrm>
            <a:off x="4399304" y="4613046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4399304" y="5199288"/>
            <a:ext cx="762000" cy="355897"/>
          </a:xfrm>
          <a:prstGeom prst="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361344" y="5099741"/>
            <a:ext cx="1905000" cy="69145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b="1" dirty="0"/>
              <a:t>Critical Signal Dependency </a:t>
            </a:r>
            <a:r>
              <a:rPr lang="en-US" sz="1400" b="1" dirty="0" smtClean="0"/>
              <a:t>Graph</a:t>
            </a:r>
          </a:p>
          <a:p>
            <a:pPr algn="ctr"/>
            <a:r>
              <a:rPr lang="en-US" sz="1400" b="1" dirty="0" smtClean="0"/>
              <a:t>(Nemo Output)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 bwMode="auto">
          <a:xfrm>
            <a:off x="2370284" y="4423085"/>
            <a:ext cx="1905000" cy="60959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/>
              <a:t>GDSII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68267" y="4038600"/>
            <a:ext cx="26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GDSII-Score Tool Flow</a:t>
            </a:r>
            <a:endParaRPr lang="en-US" sz="1800" b="1" u="sng" dirty="0"/>
          </a:p>
        </p:txBody>
      </p:sp>
      <p:graphicFrame>
        <p:nvGraphicFramePr>
          <p:cNvPr id="13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373444"/>
              </p:ext>
            </p:extLst>
          </p:nvPr>
        </p:nvGraphicFramePr>
        <p:xfrm>
          <a:off x="1119246" y="3188732"/>
          <a:ext cx="9524999" cy="60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906996" y="3237576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477076" y="3252515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8071919" y="3360237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93776" y="2776692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smtClean="0"/>
              <a:t>ASIC Design Flow</a:t>
            </a:r>
            <a:endParaRPr lang="en-US" sz="1800" b="1" u="sng" dirty="0"/>
          </a:p>
        </p:txBody>
      </p:sp>
      <p:cxnSp>
        <p:nvCxnSpPr>
          <p:cNvPr id="18" name="Curved Connector 17"/>
          <p:cNvCxnSpPr>
            <a:stCxn id="19" idx="4"/>
            <a:endCxn id="11" idx="0"/>
          </p:cNvCxnSpPr>
          <p:nvPr/>
        </p:nvCxnSpPr>
        <p:spPr bwMode="auto">
          <a:xfrm rot="5400000">
            <a:off x="5572559" y="1548557"/>
            <a:ext cx="624753" cy="5124302"/>
          </a:xfrm>
          <a:prstGeom prst="curvedConnector3">
            <a:avLst>
              <a:gd name="adj1" fmla="val 32217"/>
            </a:avLst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dash"/>
            <a:round/>
            <a:headEnd type="none" w="sm" len="sm"/>
            <a:tailEnd type="triangle"/>
          </a:ln>
          <a:effectLst/>
        </p:spPr>
      </p:cxnSp>
      <p:sp>
        <p:nvSpPr>
          <p:cNvPr id="19" name="Oval 18"/>
          <p:cNvSpPr/>
          <p:nvPr/>
        </p:nvSpPr>
        <p:spPr bwMode="auto">
          <a:xfrm>
            <a:off x="8043455" y="3209551"/>
            <a:ext cx="807261" cy="588781"/>
          </a:xfrm>
          <a:prstGeom prst="ellipse">
            <a:avLst/>
          </a:prstGeom>
          <a:solidFill>
            <a:schemeClr val="accent5">
              <a:alpha val="0"/>
            </a:schemeClr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76438" y="6066477"/>
            <a:ext cx="35942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GDSII-Score will be open-sourced soon!</a:t>
            </a:r>
          </a:p>
        </p:txBody>
      </p:sp>
    </p:spTree>
    <p:extLst>
      <p:ext uri="{BB962C8B-B14F-4D97-AF65-F5344CB8AC3E}">
        <p14:creationId xmlns:p14="http://schemas.microsoft.com/office/powerpoint/2010/main" val="5206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How does GDSII-Score Work?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874621"/>
          </a:xfrm>
        </p:spPr>
        <p:txBody>
          <a:bodyPr/>
          <a:lstStyle/>
          <a:p>
            <a:r>
              <a:rPr lang="en-US" dirty="0" smtClean="0"/>
              <a:t>GDSII-Score is an </a:t>
            </a:r>
            <a:r>
              <a:rPr lang="en-US" i="1" dirty="0" err="1" smtClean="0"/>
              <a:t>exstensible</a:t>
            </a:r>
            <a:r>
              <a:rPr lang="en-US" dirty="0" smtClean="0"/>
              <a:t> Python framework for analyzing security-critical path objects (wires) in a GDSII file. 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550346" y="2438400"/>
            <a:ext cx="3048000" cy="34290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7479" y="1828800"/>
            <a:ext cx="1374133" cy="137795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2436812" y="2432304"/>
            <a:ext cx="3124200" cy="3435096"/>
            <a:chOff x="2816546" y="2432304"/>
            <a:chExt cx="3124200" cy="3435096"/>
          </a:xfrm>
        </p:grpSpPr>
        <p:sp>
          <p:nvSpPr>
            <p:cNvPr id="27" name="Rectangle 26"/>
            <p:cNvSpPr/>
            <p:nvPr/>
          </p:nvSpPr>
          <p:spPr bwMode="auto">
            <a:xfrm>
              <a:off x="2816546" y="2432304"/>
              <a:ext cx="3124200" cy="3435096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1" dirty="0" smtClean="0"/>
                <a:t>class </a:t>
              </a:r>
              <a:r>
                <a:rPr kumimoji="0" 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Layout():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en-US" sz="1400" b="1" dirty="0"/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273746" y="2935069"/>
              <a:ext cx="26593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LEF()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info about design rules</a:t>
              </a:r>
              <a:endParaRPr lang="en-US" sz="16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273745" y="3697069"/>
              <a:ext cx="266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GDSII()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the GDSII data structures</a:t>
              </a:r>
              <a:endParaRPr lang="en-US" sz="1600" b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73745" y="4576227"/>
              <a:ext cx="2667001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 smtClean="0"/>
                <a:t>CriticalNets</a:t>
              </a:r>
              <a:r>
                <a:rPr lang="en-US" sz="2000" b="1" dirty="0" smtClean="0"/>
                <a:t>() </a:t>
              </a:r>
              <a:r>
                <a:rPr lang="mr-IN" sz="2000" b="1" dirty="0" smtClean="0"/>
                <a:t>–</a:t>
              </a:r>
              <a:r>
                <a:rPr lang="en-US" sz="2000" b="1" dirty="0" smtClean="0"/>
                <a:t> </a:t>
              </a:r>
              <a:r>
                <a:rPr lang="en-US" sz="1600" b="1" dirty="0" smtClean="0"/>
                <a:t>Stores a list of security critical nets to examine (Nemo output)</a:t>
              </a:r>
              <a:endParaRPr lang="en-US" sz="16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4170914"/>
            <a:ext cx="2889548" cy="166203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250" y="2536084"/>
            <a:ext cx="2889548" cy="1522596"/>
          </a:xfrm>
          <a:prstGeom prst="rect">
            <a:avLst/>
          </a:prstGeom>
        </p:spPr>
      </p:pic>
      <p:sp>
        <p:nvSpPr>
          <p:cNvPr id="36" name="Left-Right Arrow 35"/>
          <p:cNvSpPr/>
          <p:nvPr/>
        </p:nvSpPr>
        <p:spPr bwMode="auto">
          <a:xfrm>
            <a:off x="5592286" y="3126363"/>
            <a:ext cx="926786" cy="450850"/>
          </a:xfrm>
          <a:prstGeom prst="leftRightArrow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95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255449" y="594360"/>
            <a:ext cx="10096763" cy="304800"/>
          </a:xfrm>
        </p:spPr>
        <p:txBody>
          <a:bodyPr/>
          <a:lstStyle/>
          <a:p>
            <a:r>
              <a:rPr lang="en-US" dirty="0" smtClean="0"/>
              <a:t>Example GDSII-Score Metric: </a:t>
            </a:r>
            <a:r>
              <a:rPr lang="en-US" dirty="0" smtClean="0">
                <a:solidFill>
                  <a:srgbClr val="FF0000"/>
                </a:solidFill>
              </a:rPr>
              <a:t>Calculating Wire Blockage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1766658"/>
            <a:ext cx="5181201" cy="3825240"/>
          </a:xfr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12" y="2038485"/>
            <a:ext cx="4119806" cy="32437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2665412" y="3374478"/>
            <a:ext cx="304800" cy="304800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 flipV="1">
            <a:off x="2981443" y="2053170"/>
            <a:ext cx="4332169" cy="132130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cxnSp>
        <p:nvCxnSpPr>
          <p:cNvPr id="10" name="Straight Connector 9"/>
          <p:cNvCxnSpPr/>
          <p:nvPr/>
        </p:nvCxnSpPr>
        <p:spPr bwMode="auto">
          <a:xfrm>
            <a:off x="2970212" y="3679278"/>
            <a:ext cx="4343400" cy="161764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sp>
        <p:nvSpPr>
          <p:cNvPr id="11" name="Rectangle 10"/>
          <p:cNvSpPr/>
          <p:nvPr/>
        </p:nvSpPr>
        <p:spPr bwMode="auto">
          <a:xfrm>
            <a:off x="760412" y="1766658"/>
            <a:ext cx="5257800" cy="38252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313612" y="2026201"/>
            <a:ext cx="4119806" cy="327072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139545" y="3810000"/>
            <a:ext cx="900546" cy="14893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3" name="Right Bracket 12"/>
          <p:cNvSpPr/>
          <p:nvPr/>
        </p:nvSpPr>
        <p:spPr bwMode="auto">
          <a:xfrm rot="16200000">
            <a:off x="7851269" y="3176949"/>
            <a:ext cx="886691" cy="323994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ket 16"/>
          <p:cNvSpPr/>
          <p:nvPr/>
        </p:nvSpPr>
        <p:spPr bwMode="auto">
          <a:xfrm rot="5400000">
            <a:off x="8479845" y="4095029"/>
            <a:ext cx="369169" cy="152400"/>
          </a:xfrm>
          <a:prstGeom prst="rightBracke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77711" y="5498529"/>
            <a:ext cx="26324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Report:</a:t>
            </a:r>
          </a:p>
          <a:p>
            <a:r>
              <a:rPr lang="en-US" sz="1400" b="1" dirty="0" smtClean="0"/>
              <a:t>Critical Net 1 is 65% Blocked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1681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691896"/>
          </a:xfrm>
        </p:spPr>
        <p:txBody>
          <a:bodyPr numCol="2"/>
          <a:lstStyle/>
          <a:p>
            <a:r>
              <a:rPr lang="en-US" dirty="0" smtClean="0"/>
              <a:t>Edit Distance</a:t>
            </a:r>
          </a:p>
          <a:p>
            <a:r>
              <a:rPr lang="en-US" dirty="0" smtClean="0"/>
              <a:t>Open Space for Implant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Other GDSII-Score Metrics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28" y="1834341"/>
            <a:ext cx="5314038" cy="4191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9790671" y="4495799"/>
            <a:ext cx="928158" cy="15445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44394" y="3505200"/>
            <a:ext cx="3818311" cy="296487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075612" y="3801687"/>
            <a:ext cx="2065915" cy="296487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8075612" y="4098174"/>
            <a:ext cx="2065915" cy="180110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8075611" y="4278284"/>
            <a:ext cx="1252538" cy="36991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823073" y="4114800"/>
            <a:ext cx="1252538" cy="279861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542212" y="4395354"/>
            <a:ext cx="533400" cy="25284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285412" y="4800600"/>
            <a:ext cx="381000" cy="24176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8251910" y="5124797"/>
            <a:ext cx="1679489" cy="24176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9183744" y="4646813"/>
            <a:ext cx="144405" cy="477984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9324267" y="4754881"/>
            <a:ext cx="122946" cy="369916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9818687" y="4280015"/>
            <a:ext cx="322840" cy="215785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0285412" y="4646989"/>
            <a:ext cx="76200" cy="153612"/>
          </a:xfrm>
          <a:prstGeom prst="rect">
            <a:avLst/>
          </a:prstGeom>
          <a:solidFill>
            <a:schemeClr val="accent2">
              <a:lumMod val="60000"/>
              <a:lumOff val="40000"/>
              <a:alpha val="28000"/>
            </a:scheme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32" y="1854430"/>
            <a:ext cx="5508171" cy="4191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 rot="5400000">
            <a:off x="3059724" y="3635624"/>
            <a:ext cx="685798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 rot="10800000">
            <a:off x="2927837" y="3407025"/>
            <a:ext cx="589085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 rot="10800000">
            <a:off x="3288323" y="3864224"/>
            <a:ext cx="367689" cy="2286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055812" y="2941033"/>
            <a:ext cx="3200400" cy="237393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040461" y="4321422"/>
            <a:ext cx="938058" cy="228601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Up Arrow 32"/>
          <p:cNvSpPr/>
          <p:nvPr/>
        </p:nvSpPr>
        <p:spPr bwMode="auto">
          <a:xfrm>
            <a:off x="3656012" y="2712434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Up Arrow 33"/>
          <p:cNvSpPr/>
          <p:nvPr/>
        </p:nvSpPr>
        <p:spPr bwMode="auto">
          <a:xfrm rot="10800000">
            <a:off x="3398059" y="4492229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2360612" y="3864636"/>
            <a:ext cx="567226" cy="228601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928324" y="3814814"/>
            <a:ext cx="432288" cy="326364"/>
          </a:xfrm>
          <a:prstGeom prst="rect">
            <a:avLst/>
          </a:prstGeom>
          <a:solidFill>
            <a:srgbClr val="FF0000">
              <a:alpha val="37000"/>
            </a:srgbClr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7" name="Up Arrow 36"/>
          <p:cNvSpPr/>
          <p:nvPr/>
        </p:nvSpPr>
        <p:spPr bwMode="auto">
          <a:xfrm rot="16200000">
            <a:off x="1732023" y="3825596"/>
            <a:ext cx="215290" cy="304800"/>
          </a:xfrm>
          <a:prstGeom prst="up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9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7372263"/>
              </p:ext>
            </p:extLst>
          </p:nvPr>
        </p:nvGraphicFramePr>
        <p:xfrm>
          <a:off x="3554634" y="1828800"/>
          <a:ext cx="5079556" cy="3276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92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28790" y="1828800"/>
            <a:ext cx="5105400" cy="3276600"/>
            <a:chOff x="6582737" y="1878449"/>
            <a:chExt cx="5105400" cy="3276600"/>
          </a:xfrm>
        </p:grpSpPr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912928952"/>
                </p:ext>
              </p:extLst>
            </p:nvPr>
          </p:nvGraphicFramePr>
          <p:xfrm>
            <a:off x="6582737" y="1878449"/>
            <a:ext cx="5105400" cy="32766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TextBox 6"/>
            <p:cNvSpPr txBox="1"/>
            <p:nvPr/>
          </p:nvSpPr>
          <p:spPr>
            <a:xfrm>
              <a:off x="6697037" y="2284393"/>
              <a:ext cx="4876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Open Questions/Tasks:</a:t>
              </a:r>
            </a:p>
            <a:p>
              <a:pPr marL="342900" indent="-342900">
                <a:buAutoNum type="arabicPeriod"/>
              </a:pPr>
              <a:r>
                <a:rPr lang="en-US" sz="1400" b="1" dirty="0" smtClean="0"/>
                <a:t>How to automate selection of security-critical nets?</a:t>
              </a:r>
            </a:p>
            <a:p>
              <a:pPr marL="342900" indent="-342900">
                <a:buAutoNum type="arabicPeriod"/>
              </a:pPr>
              <a:r>
                <a:rPr lang="en-US" sz="1400" b="1" dirty="0" smtClean="0"/>
                <a:t>Developing more advanced GDSII-Score metrics.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62359" y="3783449"/>
              <a:ext cx="20315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Use the framework to produce a </a:t>
              </a:r>
              <a:r>
                <a:rPr lang="en-US" sz="1400" b="1" smtClean="0"/>
                <a:t>sampling distribution of high-valued locations on an IC to image. </a:t>
              </a:r>
              <a:endParaRPr lang="en-US" sz="1400" b="1" dirty="0" smtClean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513261" y="3783449"/>
              <a:ext cx="2031556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Use the framework to auto-generate place-&amp;-route scripts that add “guard-wires” to sensitive nets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3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Mentors:</a:t>
            </a:r>
          </a:p>
          <a:p>
            <a:pPr lvl="1"/>
            <a:r>
              <a:rPr lang="en-US" dirty="0" smtClean="0"/>
              <a:t>Matt Hicks</a:t>
            </a:r>
          </a:p>
          <a:p>
            <a:pPr lvl="1"/>
            <a:r>
              <a:rPr lang="en-US" dirty="0" smtClean="0"/>
              <a:t>Kevin Bush</a:t>
            </a:r>
          </a:p>
          <a:p>
            <a:r>
              <a:rPr lang="en-US" dirty="0" smtClean="0"/>
              <a:t>Group 81:</a:t>
            </a:r>
          </a:p>
          <a:p>
            <a:pPr lvl="1"/>
            <a:r>
              <a:rPr lang="en-US" dirty="0"/>
              <a:t>Ted </a:t>
            </a:r>
            <a:r>
              <a:rPr lang="en-US" dirty="0" err="1" smtClean="0"/>
              <a:t>Lyszczarz</a:t>
            </a:r>
            <a:endParaRPr lang="en-US" dirty="0" smtClean="0"/>
          </a:p>
          <a:p>
            <a:pPr lvl="1"/>
            <a:r>
              <a:rPr lang="en-US" dirty="0"/>
              <a:t>Brian </a:t>
            </a:r>
            <a:r>
              <a:rPr lang="en-US" dirty="0" smtClean="0"/>
              <a:t>Tyrrell</a:t>
            </a:r>
          </a:p>
        </p:txBody>
      </p:sp>
    </p:spTree>
    <p:extLst>
      <p:ext uri="{BB962C8B-B14F-4D97-AF65-F5344CB8AC3E}">
        <p14:creationId xmlns:p14="http://schemas.microsoft.com/office/powerpoint/2010/main" val="59032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3412" y="1219200"/>
            <a:ext cx="2514864" cy="2514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Purdue University</a:t>
            </a:r>
          </a:p>
          <a:p>
            <a:pPr lvl="1"/>
            <a:r>
              <a:rPr lang="en-US" dirty="0"/>
              <a:t>BS in Computer </a:t>
            </a:r>
            <a:r>
              <a:rPr lang="en-US" dirty="0" smtClean="0"/>
              <a:t>Engineering</a:t>
            </a:r>
          </a:p>
          <a:p>
            <a:endParaRPr lang="en-US" dirty="0"/>
          </a:p>
          <a:p>
            <a:r>
              <a:rPr lang="en-US" dirty="0" smtClean="0"/>
              <a:t>University of Michigan</a:t>
            </a:r>
          </a:p>
          <a:p>
            <a:pPr lvl="1"/>
            <a:r>
              <a:rPr lang="en-US" dirty="0"/>
              <a:t>MSE in Computer Science </a:t>
            </a:r>
            <a:r>
              <a:rPr lang="en-US" dirty="0" smtClean="0"/>
              <a:t>Engineering</a:t>
            </a:r>
          </a:p>
          <a:p>
            <a:pPr lvl="1"/>
            <a:r>
              <a:rPr lang="en-US" dirty="0" smtClean="0"/>
              <a:t>PhD in Computer Science Engineering</a:t>
            </a:r>
          </a:p>
          <a:p>
            <a:pPr lvl="2"/>
            <a:r>
              <a:rPr lang="en-US" dirty="0" smtClean="0"/>
              <a:t>Focus in Hardware Security</a:t>
            </a:r>
          </a:p>
          <a:p>
            <a:endParaRPr lang="en-US" dirty="0" smtClean="0"/>
          </a:p>
          <a:p>
            <a:r>
              <a:rPr lang="en-US" dirty="0" smtClean="0"/>
              <a:t>Author of the “WALNUT” paper on controlling MEMS accelerometers with acoustics</a:t>
            </a:r>
          </a:p>
          <a:p>
            <a:endParaRPr lang="en-US" dirty="0"/>
          </a:p>
          <a:p>
            <a:r>
              <a:rPr lang="en-US" dirty="0" smtClean="0"/>
              <a:t>Worked under Matthew Hicks &amp; Kevin Bush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113" y="1676400"/>
            <a:ext cx="2969693" cy="158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3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00200"/>
            <a:ext cx="10921187" cy="4724400"/>
          </a:xfrm>
        </p:spPr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Problem</a:t>
            </a:r>
            <a:endParaRPr lang="en-US" dirty="0" smtClean="0"/>
          </a:p>
          <a:p>
            <a:r>
              <a:rPr lang="en-US" dirty="0" smtClean="0"/>
              <a:t>Preparation</a:t>
            </a:r>
          </a:p>
          <a:p>
            <a:r>
              <a:rPr lang="en-US" dirty="0" smtClean="0"/>
              <a:t>Approach 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Future </a:t>
            </a:r>
            <a:r>
              <a:rPr lang="en-US" dirty="0" smtClean="0"/>
              <a:t>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2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530" y="1172414"/>
            <a:ext cx="5079594" cy="386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Hardware </a:t>
            </a:r>
            <a:r>
              <a:rPr lang="en-US" smtClean="0"/>
              <a:t>Supply-chain Security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2720326" y="1841614"/>
            <a:ext cx="6858002" cy="3880367"/>
            <a:chOff x="2817810" y="1072633"/>
            <a:chExt cx="6858002" cy="3880367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827891" y="1384224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6715261" y="1377432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6" name="Picture 5" descr="synthesis-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1" y="1449434"/>
              <a:ext cx="764456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PackagingTesting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7" t="1586" r="12547"/>
            <a:stretch/>
          </p:blipFill>
          <p:spPr>
            <a:xfrm>
              <a:off x="6780212" y="1447800"/>
              <a:ext cx="765350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599291" y="1072633"/>
              <a:ext cx="1405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Design Phase</a:t>
              </a:r>
              <a:endParaRPr lang="en-US" sz="1400" b="1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09491" y="1072633"/>
              <a:ext cx="187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Manufacture Phase</a:t>
              </a:r>
              <a:endParaRPr lang="en-US" sz="1400" b="1" i="1" dirty="0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5742291" y="1755037"/>
              <a:ext cx="972970" cy="67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415209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759690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3" name="Cube 12"/>
            <p:cNvSpPr/>
            <p:nvPr/>
          </p:nvSpPr>
          <p:spPr bwMode="auto">
            <a:xfrm>
              <a:off x="3017073" y="2807905"/>
              <a:ext cx="854836" cy="650469"/>
            </a:xfrm>
            <a:prstGeom prst="cube">
              <a:avLst/>
            </a:prstGeom>
            <a:solidFill>
              <a:schemeClr val="tx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FFFFFF"/>
                  </a:solidFill>
                </a:rPr>
                <a:t>3</a:t>
              </a:r>
              <a:r>
                <a:rPr lang="en-US" sz="1000" b="1" baseline="30000" dirty="0">
                  <a:solidFill>
                    <a:srgbClr val="FFFFFF"/>
                  </a:solidFill>
                </a:rPr>
                <a:t>rd</a:t>
              </a:r>
              <a:r>
                <a:rPr lang="en-US" sz="1000" b="1" dirty="0">
                  <a:solidFill>
                    <a:srgbClr val="FFFFFF"/>
                  </a:solidFill>
                </a:rPr>
                <a:t> </a:t>
              </a:r>
              <a:r>
                <a:rPr lang="en-US" sz="1000" b="1" dirty="0" smtClean="0">
                  <a:solidFill>
                    <a:srgbClr val="FFFFFF"/>
                  </a:solidFill>
                </a:rPr>
                <a:t>Party IP </a:t>
              </a:r>
              <a:endParaRPr lang="en-US" sz="1000" b="1" dirty="0">
                <a:solidFill>
                  <a:srgbClr val="FFFFFF"/>
                </a:solidFill>
                <a:latin typeface="Arial" pitchFamily="-110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6988" r="24388"/>
            <a:stretch/>
          </p:blipFill>
          <p:spPr>
            <a:xfrm>
              <a:off x="4405208" y="2807905"/>
              <a:ext cx="780271" cy="663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65612" y="3443818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Designers</a:t>
              </a:r>
              <a:endParaRPr lang="en-US" sz="1100" i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127" y="2797918"/>
              <a:ext cx="662471" cy="662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613834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 </a:t>
              </a:r>
              <a:br>
                <a:rPr lang="en-US" sz="1100" i="1" dirty="0" smtClean="0"/>
              </a:br>
              <a:r>
                <a:rPr lang="en-US" sz="1100" i="1" dirty="0" smtClean="0"/>
                <a:t>Tool Chain</a:t>
              </a:r>
              <a:endParaRPr lang="en-US" sz="11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2612" y="3425991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Foundry </a:t>
              </a:r>
              <a:endParaRPr lang="en-US" sz="11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06125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Source</a:t>
              </a:r>
              <a:endParaRPr lang="en-US" sz="1100" i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3333" t="1465" r="3307" b="4533"/>
            <a:stretch/>
          </p:blipFill>
          <p:spPr>
            <a:xfrm>
              <a:off x="7160200" y="2790078"/>
              <a:ext cx="660400" cy="6649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4928" y="2790078"/>
              <a:ext cx="820482" cy="664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228012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Delivery</a:t>
              </a:r>
              <a:endParaRPr lang="en-US" sz="1100" i="1" dirty="0"/>
            </a:p>
          </p:txBody>
        </p:sp>
        <p:cxnSp>
          <p:nvCxnSpPr>
            <p:cNvPr id="23" name="Elbow Connector 22"/>
            <p:cNvCxnSpPr/>
            <p:nvPr/>
          </p:nvCxnSpPr>
          <p:spPr bwMode="auto">
            <a:xfrm rot="5400000">
              <a:off x="3520456" y="1834148"/>
              <a:ext cx="979102" cy="96841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4" name="Elbow Connector 23"/>
            <p:cNvCxnSpPr/>
            <p:nvPr/>
          </p:nvCxnSpPr>
          <p:spPr bwMode="auto">
            <a:xfrm rot="5400000">
              <a:off x="4705982" y="2228796"/>
              <a:ext cx="668472" cy="48974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5" name="Elbow Connector 24"/>
            <p:cNvCxnSpPr/>
            <p:nvPr/>
          </p:nvCxnSpPr>
          <p:spPr bwMode="auto">
            <a:xfrm rot="5400000">
              <a:off x="5686058" y="2313358"/>
              <a:ext cx="969113" cy="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6" name="Elbow Connector 25"/>
            <p:cNvCxnSpPr/>
            <p:nvPr/>
          </p:nvCxnSpPr>
          <p:spPr bwMode="auto">
            <a:xfrm rot="16200000" flipH="1">
              <a:off x="7878552" y="1873460"/>
              <a:ext cx="961277" cy="87195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7" name="Elbow Connector 26"/>
            <p:cNvCxnSpPr/>
            <p:nvPr/>
          </p:nvCxnSpPr>
          <p:spPr bwMode="auto">
            <a:xfrm rot="16200000" flipH="1">
              <a:off x="7002712" y="2302389"/>
              <a:ext cx="657437" cy="31793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8" name="Right Brace 27"/>
            <p:cNvSpPr/>
            <p:nvPr/>
          </p:nvSpPr>
          <p:spPr bwMode="auto">
            <a:xfrm rot="5400000">
              <a:off x="4280841" y="2499369"/>
              <a:ext cx="426739" cy="3352801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/>
            <p:cNvSpPr/>
            <p:nvPr/>
          </p:nvSpPr>
          <p:spPr bwMode="auto">
            <a:xfrm rot="5400000">
              <a:off x="7640787" y="2568425"/>
              <a:ext cx="426750" cy="3214700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70464" y="4429780"/>
              <a:ext cx="2014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Front End</a:t>
              </a:r>
            </a:p>
            <a:p>
              <a:pPr algn="ctr"/>
              <a:r>
                <a:rPr lang="en-US" sz="1400" i="1" dirty="0" smtClean="0"/>
                <a:t>Malicious design flaws</a:t>
              </a:r>
              <a:endParaRPr lang="en-US" sz="1400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04635" y="4353580"/>
              <a:ext cx="3571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Back End</a:t>
              </a:r>
            </a:p>
            <a:p>
              <a:pPr algn="ctr"/>
              <a:r>
                <a:rPr lang="en-US" sz="1400" i="1" dirty="0" smtClean="0"/>
                <a:t>Malicious deviations from a trusted design</a:t>
              </a:r>
              <a:endParaRPr lang="en-US" sz="1400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12835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530" y="1172414"/>
            <a:ext cx="5079594" cy="38680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Hardware </a:t>
            </a:r>
            <a:r>
              <a:rPr lang="en-US" smtClean="0"/>
              <a:t>Supply-chain Security </a:t>
            </a:r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2720326" y="1841614"/>
            <a:ext cx="6858002" cy="3880367"/>
            <a:chOff x="2817810" y="1072633"/>
            <a:chExt cx="6858002" cy="3880367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4827891" y="1384224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6715261" y="1377432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6" name="Picture 5" descr="synthesis-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4091" y="1449434"/>
              <a:ext cx="764456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 descr="PackagingTesting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7" t="1586" r="12547"/>
            <a:stretch/>
          </p:blipFill>
          <p:spPr>
            <a:xfrm>
              <a:off x="6780212" y="1447800"/>
              <a:ext cx="765350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4599291" y="1072633"/>
              <a:ext cx="1405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Design Phase</a:t>
              </a:r>
              <a:endParaRPr lang="en-US" sz="1400" b="1" i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09491" y="1072633"/>
              <a:ext cx="187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Manufacture Phase</a:t>
              </a:r>
              <a:endParaRPr lang="en-US" sz="1400" b="1" i="1" dirty="0"/>
            </a:p>
          </p:txBody>
        </p:sp>
        <p:cxnSp>
          <p:nvCxnSpPr>
            <p:cNvPr id="10" name="Straight Arrow Connector 9"/>
            <p:cNvCxnSpPr/>
            <p:nvPr/>
          </p:nvCxnSpPr>
          <p:spPr bwMode="auto">
            <a:xfrm flipV="1">
              <a:off x="5742291" y="1755037"/>
              <a:ext cx="972970" cy="67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415209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2" name="Straight Arrow Connector 11"/>
            <p:cNvCxnSpPr/>
            <p:nvPr/>
          </p:nvCxnSpPr>
          <p:spPr bwMode="auto">
            <a:xfrm>
              <a:off x="7596901" y="1754234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sp>
          <p:nvSpPr>
            <p:cNvPr id="13" name="Cube 12"/>
            <p:cNvSpPr/>
            <p:nvPr/>
          </p:nvSpPr>
          <p:spPr bwMode="auto">
            <a:xfrm>
              <a:off x="3017073" y="2807905"/>
              <a:ext cx="854836" cy="650469"/>
            </a:xfrm>
            <a:prstGeom prst="cube">
              <a:avLst/>
            </a:prstGeom>
            <a:solidFill>
              <a:schemeClr val="tx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1000" b="1" dirty="0">
                  <a:solidFill>
                    <a:srgbClr val="FFFFFF"/>
                  </a:solidFill>
                </a:rPr>
                <a:t>3</a:t>
              </a:r>
              <a:r>
                <a:rPr lang="en-US" sz="1000" b="1" baseline="30000" dirty="0">
                  <a:solidFill>
                    <a:srgbClr val="FFFFFF"/>
                  </a:solidFill>
                </a:rPr>
                <a:t>rd</a:t>
              </a:r>
              <a:r>
                <a:rPr lang="en-US" sz="1000" b="1" dirty="0">
                  <a:solidFill>
                    <a:srgbClr val="FFFFFF"/>
                  </a:solidFill>
                </a:rPr>
                <a:t> </a:t>
              </a:r>
              <a:r>
                <a:rPr lang="en-US" sz="1000" b="1" dirty="0" smtClean="0">
                  <a:solidFill>
                    <a:srgbClr val="FFFFFF"/>
                  </a:solidFill>
                </a:rPr>
                <a:t>Party IP </a:t>
              </a:r>
              <a:endParaRPr lang="en-US" sz="1000" b="1" dirty="0">
                <a:solidFill>
                  <a:srgbClr val="FFFFFF"/>
                </a:solidFill>
                <a:latin typeface="Arial" pitchFamily="-110" charset="0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/>
            <a:srcRect l="6988" r="24388"/>
            <a:stretch/>
          </p:blipFill>
          <p:spPr>
            <a:xfrm>
              <a:off x="4405208" y="2807905"/>
              <a:ext cx="780271" cy="66327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65612" y="3443818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Designers</a:t>
              </a:r>
              <a:endParaRPr lang="en-US" sz="1100" i="1" dirty="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8127" y="2797918"/>
              <a:ext cx="662471" cy="662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613834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 </a:t>
              </a:r>
              <a:br>
                <a:rPr lang="en-US" sz="1100" i="1" dirty="0" smtClean="0"/>
              </a:br>
              <a:r>
                <a:rPr lang="en-US" sz="1100" i="1" dirty="0" smtClean="0"/>
                <a:t>Tool Chain</a:t>
              </a:r>
              <a:endParaRPr lang="en-US" sz="1100" i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32612" y="3425991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Foundry </a:t>
              </a:r>
              <a:endParaRPr lang="en-US" sz="1100" i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06125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Source</a:t>
              </a:r>
              <a:endParaRPr lang="en-US" sz="1100" i="1" dirty="0"/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/>
            <a:srcRect l="3333" t="1465" r="3307" b="4533"/>
            <a:stretch/>
          </p:blipFill>
          <p:spPr>
            <a:xfrm>
              <a:off x="7160200" y="2790078"/>
              <a:ext cx="660400" cy="6649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84928" y="2790078"/>
              <a:ext cx="820482" cy="664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8228012" y="3455313"/>
              <a:ext cx="109017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100" i="1" dirty="0" smtClean="0"/>
                <a:t>Untrustworthy</a:t>
              </a:r>
              <a:br>
                <a:rPr lang="en-US" sz="1100" i="1" dirty="0" smtClean="0"/>
              </a:br>
              <a:r>
                <a:rPr lang="en-US" sz="1100" i="1" dirty="0" smtClean="0"/>
                <a:t>Delivery</a:t>
              </a:r>
              <a:endParaRPr lang="en-US" sz="1100" i="1" dirty="0"/>
            </a:p>
          </p:txBody>
        </p:sp>
        <p:cxnSp>
          <p:nvCxnSpPr>
            <p:cNvPr id="23" name="Elbow Connector 22"/>
            <p:cNvCxnSpPr/>
            <p:nvPr/>
          </p:nvCxnSpPr>
          <p:spPr bwMode="auto">
            <a:xfrm rot="5400000">
              <a:off x="3520456" y="1834148"/>
              <a:ext cx="979102" cy="968413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4" name="Elbow Connector 23"/>
            <p:cNvCxnSpPr/>
            <p:nvPr/>
          </p:nvCxnSpPr>
          <p:spPr bwMode="auto">
            <a:xfrm rot="5400000">
              <a:off x="4705982" y="2228796"/>
              <a:ext cx="668472" cy="48974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5" name="Elbow Connector 24"/>
            <p:cNvCxnSpPr/>
            <p:nvPr/>
          </p:nvCxnSpPr>
          <p:spPr bwMode="auto">
            <a:xfrm rot="5400000">
              <a:off x="5686058" y="2313358"/>
              <a:ext cx="969113" cy="0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6" name="Elbow Connector 25"/>
            <p:cNvCxnSpPr/>
            <p:nvPr/>
          </p:nvCxnSpPr>
          <p:spPr bwMode="auto">
            <a:xfrm rot="16200000" flipH="1">
              <a:off x="7878552" y="1873460"/>
              <a:ext cx="961277" cy="871957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cxnSp>
          <p:nvCxnSpPr>
            <p:cNvPr id="27" name="Elbow Connector 26"/>
            <p:cNvCxnSpPr/>
            <p:nvPr/>
          </p:nvCxnSpPr>
          <p:spPr bwMode="auto">
            <a:xfrm rot="16200000" flipH="1">
              <a:off x="7002712" y="2302389"/>
              <a:ext cx="657437" cy="31793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127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arrow"/>
            </a:ln>
            <a:effectLst/>
          </p:spPr>
        </p:cxnSp>
        <p:sp>
          <p:nvSpPr>
            <p:cNvPr id="28" name="Right Brace 27"/>
            <p:cNvSpPr/>
            <p:nvPr/>
          </p:nvSpPr>
          <p:spPr bwMode="auto">
            <a:xfrm rot="5400000">
              <a:off x="4280841" y="2499369"/>
              <a:ext cx="426739" cy="3352801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/>
            <p:cNvSpPr/>
            <p:nvPr/>
          </p:nvSpPr>
          <p:spPr bwMode="auto">
            <a:xfrm rot="5400000">
              <a:off x="7640787" y="2568425"/>
              <a:ext cx="426750" cy="3214700"/>
            </a:xfrm>
            <a:prstGeom prst="rightBrace">
              <a:avLst/>
            </a:prstGeom>
            <a:gradFill flip="none" rotWithShape="1">
              <a:gsLst>
                <a:gs pos="100000">
                  <a:srgbClr val="FF0000">
                    <a:alpha val="49000"/>
                  </a:srgbClr>
                </a:gs>
                <a:gs pos="0">
                  <a:srgbClr val="FFFFFF">
                    <a:alpha val="49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470464" y="4429780"/>
              <a:ext cx="20143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Front End</a:t>
              </a:r>
            </a:p>
            <a:p>
              <a:pPr algn="ctr"/>
              <a:r>
                <a:rPr lang="en-US" sz="1400" i="1" dirty="0" smtClean="0"/>
                <a:t>Malicious design flaws</a:t>
              </a:r>
              <a:endParaRPr lang="en-US" sz="1400" i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104635" y="4353580"/>
              <a:ext cx="35711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 smtClean="0"/>
                <a:t>Back End</a:t>
              </a:r>
            </a:p>
            <a:p>
              <a:pPr algn="ctr"/>
              <a:r>
                <a:rPr lang="en-US" sz="1400" i="1" dirty="0" smtClean="0"/>
                <a:t>Malicious deviations from a trusted design</a:t>
              </a:r>
              <a:endParaRPr lang="en-US" sz="1400" i="1" dirty="0"/>
            </a:p>
          </p:txBody>
        </p:sp>
      </p:grpSp>
      <p:sp>
        <p:nvSpPr>
          <p:cNvPr id="33" name="Rounded Rectangle 32"/>
          <p:cNvSpPr/>
          <p:nvPr/>
        </p:nvSpPr>
        <p:spPr bwMode="auto">
          <a:xfrm>
            <a:off x="6657724" y="3398324"/>
            <a:ext cx="1267582" cy="1256857"/>
          </a:xfrm>
          <a:prstGeom prst="roundRect">
            <a:avLst/>
          </a:prstGeom>
          <a:solidFill>
            <a:srgbClr val="F2524D">
              <a:alpha val="65000"/>
            </a:srgbClr>
          </a:solidFill>
          <a:ln w="31750" cap="flat" cmpd="sng" algn="ctr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Untrusted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2720918" y="3399482"/>
            <a:ext cx="3830261" cy="1256857"/>
          </a:xfrm>
          <a:prstGeom prst="roundRect">
            <a:avLst/>
          </a:prstGeom>
          <a:solidFill>
            <a:srgbClr val="00B050">
              <a:alpha val="70000"/>
            </a:srgbClr>
          </a:solidFill>
          <a:ln w="31750" cap="flat" cmpd="sng" algn="ctr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dirty="0" smtClean="0">
                <a:solidFill>
                  <a:schemeClr val="bg1"/>
                </a:solidFill>
              </a:rPr>
              <a:t>Trusted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7997726" y="3398324"/>
            <a:ext cx="1373286" cy="1256857"/>
          </a:xfrm>
          <a:prstGeom prst="roundRect">
            <a:avLst/>
          </a:prstGeom>
          <a:solidFill>
            <a:srgbClr val="00B050">
              <a:alpha val="70000"/>
            </a:srgbClr>
          </a:solidFill>
          <a:ln w="31750" cap="flat" cmpd="sng" algn="ctr">
            <a:noFill/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-110" charset="0"/>
              </a:rPr>
              <a:t>Trusted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28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 bwMode="auto">
          <a:xfrm>
            <a:off x="6564517" y="4811956"/>
            <a:ext cx="914400" cy="755209"/>
          </a:xfrm>
          <a:prstGeom prst="round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Assuming one CAN create trustworthy IC </a:t>
            </a:r>
            <a:r>
              <a:rPr lang="en-US" u="sng" dirty="0" smtClean="0">
                <a:solidFill>
                  <a:srgbClr val="FF0000"/>
                </a:solidFill>
              </a:rPr>
              <a:t>designs</a:t>
            </a:r>
            <a:r>
              <a:rPr lang="en-US" dirty="0" smtClean="0">
                <a:solidFill>
                  <a:srgbClr val="FF0000"/>
                </a:solidFill>
              </a:rPr>
              <a:t>, how can you guarantee the </a:t>
            </a:r>
            <a:r>
              <a:rPr lang="en-US" u="sng" dirty="0" smtClean="0">
                <a:solidFill>
                  <a:srgbClr val="FF0000"/>
                </a:solidFill>
              </a:rPr>
              <a:t>fabrication</a:t>
            </a:r>
            <a:r>
              <a:rPr lang="en-US" dirty="0" smtClean="0">
                <a:solidFill>
                  <a:srgbClr val="FF0000"/>
                </a:solidFill>
              </a:rPr>
              <a:t> of</a:t>
            </a:r>
            <a:r>
              <a:rPr lang="en-US" b="0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these designs at untrusted foundries</a:t>
            </a:r>
            <a:r>
              <a:rPr lang="en-US" dirty="0">
                <a:solidFill>
                  <a:srgbClr val="FF0000"/>
                </a:solidFill>
              </a:rPr>
              <a:t>?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Until 2016, hardware Trojans demonstrated in literature were easily detectable</a:t>
            </a:r>
          </a:p>
          <a:p>
            <a:pPr lvl="1"/>
            <a:r>
              <a:rPr lang="en-US" dirty="0" smtClean="0"/>
              <a:t>Trigger circuits too </a:t>
            </a:r>
            <a:r>
              <a:rPr lang="en-US" u="sng" dirty="0" smtClean="0"/>
              <a:t>sophisticated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easily detectable via physical inspection/side channels</a:t>
            </a:r>
          </a:p>
          <a:p>
            <a:pPr lvl="1"/>
            <a:r>
              <a:rPr lang="en-US" dirty="0" smtClean="0">
                <a:sym typeface="Wingdings"/>
              </a:rPr>
              <a:t>Trigger circuits too </a:t>
            </a:r>
            <a:r>
              <a:rPr lang="en-US" u="sng" dirty="0" smtClean="0">
                <a:sym typeface="Wingdings"/>
              </a:rPr>
              <a:t>simplistic</a:t>
            </a:r>
            <a:r>
              <a:rPr lang="en-US" dirty="0" smtClean="0">
                <a:sym typeface="Wingdings"/>
              </a:rPr>
              <a:t>       </a:t>
            </a:r>
            <a:r>
              <a:rPr lang="en-US" dirty="0" smtClean="0">
                <a:sym typeface="Wingdings"/>
              </a:rPr>
              <a:t>  </a:t>
            </a:r>
            <a:r>
              <a:rPr lang="en-US" dirty="0">
                <a:sym typeface="Wingdings"/>
              </a:rPr>
              <a:t>easily detectable via </a:t>
            </a:r>
            <a:r>
              <a:rPr lang="en-US" dirty="0" smtClean="0">
                <a:sym typeface="Wingdings"/>
              </a:rPr>
              <a:t>post-fab testing</a:t>
            </a:r>
            <a:endParaRPr lang="en-US" dirty="0" smtClean="0"/>
          </a:p>
          <a:p>
            <a:r>
              <a:rPr lang="en-US" dirty="0" smtClean="0"/>
              <a:t>Oakland 2016 best paper (A2: Analog Malicious Hardware) demonstrated how a </a:t>
            </a:r>
            <a:r>
              <a:rPr lang="en-US" u="sng" dirty="0"/>
              <a:t>sophisticated</a:t>
            </a:r>
            <a:r>
              <a:rPr lang="en-US" dirty="0"/>
              <a:t> </a:t>
            </a:r>
            <a:r>
              <a:rPr lang="en-US" dirty="0" smtClean="0"/>
              <a:t>trigger circuit could be crafted out of analog components at fabrication time making it stealthy enough to avoid detection.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034107" y="4495800"/>
            <a:ext cx="4120610" cy="1066800"/>
            <a:chOff x="7602605" y="4427854"/>
            <a:chExt cx="4120610" cy="10668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8278405" y="4739445"/>
              <a:ext cx="914400" cy="755209"/>
            </a:xfrm>
            <a:prstGeom prst="roundRect">
              <a:avLst/>
            </a:prstGeom>
            <a:ln>
              <a:headEnd type="none" w="sm" len="sm"/>
              <a:tailEnd type="none" w="sm" len="sm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pic>
          <p:nvPicPr>
            <p:cNvPr id="8" name="Picture 7" descr="synthesis-0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4605" y="4804655"/>
              <a:ext cx="764456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Picture 8" descr="PackagingTesting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47" t="1586" r="12547"/>
            <a:stretch/>
          </p:blipFill>
          <p:spPr>
            <a:xfrm>
              <a:off x="10230726" y="4803021"/>
              <a:ext cx="765350" cy="6371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8049805" y="4427854"/>
              <a:ext cx="1405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Design Phase</a:t>
              </a:r>
              <a:endParaRPr lang="en-US" sz="1400" b="1" i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660005" y="4427854"/>
              <a:ext cx="1874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i="1" dirty="0" smtClean="0"/>
                <a:t>Manufacture Phase</a:t>
              </a:r>
              <a:endParaRPr lang="en-US" sz="1400" b="1" i="1" dirty="0"/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V="1">
              <a:off x="9192805" y="5110258"/>
              <a:ext cx="972970" cy="6792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3" name="Straight Arrow Connector 12"/>
            <p:cNvCxnSpPr/>
            <p:nvPr/>
          </p:nvCxnSpPr>
          <p:spPr bwMode="auto">
            <a:xfrm>
              <a:off x="7602605" y="5109455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14" name="Straight Arrow Connector 13"/>
            <p:cNvCxnSpPr/>
            <p:nvPr/>
          </p:nvCxnSpPr>
          <p:spPr bwMode="auto">
            <a:xfrm>
              <a:off x="11047415" y="5109455"/>
              <a:ext cx="675800" cy="759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4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sp>
        <p:nvSpPr>
          <p:cNvPr id="16" name="TextBox 15"/>
          <p:cNvSpPr txBox="1"/>
          <p:nvPr/>
        </p:nvSpPr>
        <p:spPr>
          <a:xfrm>
            <a:off x="4709907" y="5574999"/>
            <a:ext cx="837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smtClean="0">
                <a:solidFill>
                  <a:srgbClr val="00B050"/>
                </a:solidFill>
              </a:rPr>
              <a:t>Trusted</a:t>
            </a:r>
            <a:endParaRPr lang="en-US" sz="1400" b="1" i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4312" y="5555809"/>
            <a:ext cx="1029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rgbClr val="FF0000"/>
                </a:solidFill>
              </a:rPr>
              <a:t>Untrusted</a:t>
            </a:r>
            <a:endParaRPr lang="en-US" sz="1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8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79812" y="4495800"/>
            <a:ext cx="5029200" cy="1752600"/>
          </a:xfrm>
          <a:prstGeom prst="rect">
            <a:avLst/>
          </a:prstGeom>
          <a:solidFill>
            <a:schemeClr val="accent5">
              <a:alpha val="17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deal with stealthy fabrication-time attacks?</a:t>
            </a:r>
          </a:p>
          <a:p>
            <a:pPr lvl="1"/>
            <a:r>
              <a:rPr lang="en-US" dirty="0" smtClean="0"/>
              <a:t>Detection </a:t>
            </a:r>
          </a:p>
          <a:p>
            <a:pPr lvl="2"/>
            <a:r>
              <a:rPr lang="en-US" dirty="0" smtClean="0"/>
              <a:t>Stochastic Backside Imaging </a:t>
            </a:r>
            <a:r>
              <a:rPr lang="mr-IN" dirty="0" smtClean="0"/>
              <a:t>–</a:t>
            </a:r>
            <a:r>
              <a:rPr lang="en-US" dirty="0" smtClean="0"/>
              <a:t> image only areas of chip where Trojan is likely to be</a:t>
            </a:r>
          </a:p>
          <a:p>
            <a:pPr lvl="1"/>
            <a:r>
              <a:rPr lang="en-US" dirty="0" smtClean="0"/>
              <a:t>Prevention</a:t>
            </a:r>
          </a:p>
          <a:p>
            <a:pPr lvl="2"/>
            <a:r>
              <a:rPr lang="en-US" dirty="0" smtClean="0"/>
              <a:t>Defensive Layout </a:t>
            </a:r>
            <a:r>
              <a:rPr lang="mr-IN" dirty="0" smtClean="0"/>
              <a:t>–</a:t>
            </a:r>
            <a:r>
              <a:rPr lang="en-US" dirty="0" smtClean="0"/>
              <a:t> make it difficult for an attacker to insert the Trojan to begin with</a:t>
            </a:r>
          </a:p>
          <a:p>
            <a:r>
              <a:rPr lang="en-US" dirty="0" smtClean="0"/>
              <a:t>Need a framework to evaluate how difficult it is to insert Trojans at fabrication time </a:t>
            </a:r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identify security critical nets in a </a:t>
            </a:r>
            <a:r>
              <a:rPr lang="en-US" dirty="0" smtClean="0"/>
              <a:t>design</a:t>
            </a:r>
            <a:r>
              <a:rPr lang="en-US" dirty="0" smtClean="0"/>
              <a:t>? (</a:t>
            </a:r>
            <a:r>
              <a:rPr lang="en-US" dirty="0" smtClean="0">
                <a:solidFill>
                  <a:srgbClr val="FF0000"/>
                </a:solidFill>
              </a:rPr>
              <a:t>Nemo</a:t>
            </a:r>
            <a:r>
              <a:rPr lang="en-US" dirty="0" smtClean="0"/>
              <a:t>)</a:t>
            </a:r>
            <a:endParaRPr lang="en-US" dirty="0" smtClean="0"/>
          </a:p>
          <a:p>
            <a:pPr marL="626364" lvl="1" indent="-342900">
              <a:buFont typeface="+mj-lt"/>
              <a:buAutoNum type="arabicPeriod"/>
            </a:pPr>
            <a:r>
              <a:rPr lang="en-US" dirty="0" smtClean="0"/>
              <a:t>How do we evaluate how difficult it is to attach a rogue wire to a critical wire in a design</a:t>
            </a:r>
            <a:r>
              <a:rPr lang="en-US" dirty="0" smtClean="0"/>
              <a:t>? (</a:t>
            </a:r>
            <a:r>
              <a:rPr lang="en-US" dirty="0" smtClean="0">
                <a:solidFill>
                  <a:srgbClr val="FF0000"/>
                </a:solidFill>
              </a:rPr>
              <a:t>GDSII-Score</a:t>
            </a:r>
            <a:r>
              <a:rPr lang="en-US" dirty="0" smtClean="0"/>
              <a:t>)</a:t>
            </a:r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399212" y="5791200"/>
            <a:ext cx="2133600" cy="2286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1" smtClean="0"/>
              <a:t>s</a:t>
            </a: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ecurity-critical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 </a:t>
            </a:r>
            <a:r>
              <a:rPr lang="en-US" sz="1400" b="1" dirty="0"/>
              <a:t>w</a:t>
            </a:r>
            <a:r>
              <a:rPr kumimoji="0" lang="en-US" sz="14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ire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84612" y="4724400"/>
            <a:ext cx="1828800" cy="990600"/>
          </a:xfrm>
          <a:prstGeom prst="rect">
            <a:avLst/>
          </a:prstGeom>
          <a:solidFill>
            <a:srgbClr val="FF0000">
              <a:alpha val="25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Trojan Circuit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cxnSp>
        <p:nvCxnSpPr>
          <p:cNvPr id="7" name="Elbow Connector 6"/>
          <p:cNvCxnSpPr>
            <a:stCxn id="5" idx="3"/>
            <a:endCxn id="4" idx="0"/>
          </p:cNvCxnSpPr>
          <p:nvPr/>
        </p:nvCxnSpPr>
        <p:spPr bwMode="auto">
          <a:xfrm>
            <a:off x="5713412" y="5219700"/>
            <a:ext cx="1752600" cy="571500"/>
          </a:xfrm>
          <a:prstGeom prst="bentConnector2">
            <a:avLst/>
          </a:prstGeom>
          <a:solidFill>
            <a:schemeClr val="accent1"/>
          </a:solidFill>
          <a:ln w="762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46812" y="4911923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rogue wire </a:t>
            </a:r>
            <a:endParaRPr 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550111" y="446576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smtClean="0"/>
              <a:t>IC</a:t>
            </a:r>
            <a:endParaRPr lang="en-US" sz="1400" b="1" dirty="0"/>
          </a:p>
        </p:txBody>
      </p:sp>
      <p:sp>
        <p:nvSpPr>
          <p:cNvPr id="13" name="Rectangle 12"/>
          <p:cNvSpPr/>
          <p:nvPr/>
        </p:nvSpPr>
        <p:spPr bwMode="auto">
          <a:xfrm>
            <a:off x="3732212" y="584603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328830" y="5943600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32212" y="6071617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246812" y="4865372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228111" y="6094476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228111" y="5832349"/>
            <a:ext cx="1069094" cy="5940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774024" y="6092191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791823" y="5522975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01724" y="5676366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5839954" y="5341639"/>
            <a:ext cx="1445589" cy="84885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773365" y="4778573"/>
            <a:ext cx="137160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7250067" y="4754882"/>
            <a:ext cx="1206545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7655040" y="487299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344052" y="5036823"/>
            <a:ext cx="1112560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598626" y="563990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715640" y="5715532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590124" y="5151430"/>
            <a:ext cx="801572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1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study fabrication time attacks, must work with real IC design:</a:t>
            </a:r>
          </a:p>
          <a:p>
            <a:pPr lvl="1"/>
            <a:r>
              <a:rPr lang="en-US" dirty="0" smtClean="0"/>
              <a:t>OR1200 Open Source Processor </a:t>
            </a:r>
            <a:r>
              <a:rPr lang="en-US" dirty="0" err="1" smtClean="0"/>
              <a:t>SoC</a:t>
            </a:r>
            <a:r>
              <a:rPr lang="en-US" dirty="0" smtClean="0"/>
              <a:t> (same as A2 paper)</a:t>
            </a:r>
          </a:p>
          <a:p>
            <a:pPr lvl="1"/>
            <a:r>
              <a:rPr lang="en-US" dirty="0" smtClean="0"/>
              <a:t>Designed using 45nm ARM and IBM standard cell and I/O cell libraries</a:t>
            </a:r>
          </a:p>
          <a:p>
            <a:pPr lvl="1"/>
            <a:r>
              <a:rPr lang="en-US" dirty="0" smtClean="0"/>
              <a:t>Synthesized with Cadence Genus v16.23</a:t>
            </a:r>
          </a:p>
          <a:p>
            <a:pPr lvl="1"/>
            <a:r>
              <a:rPr lang="en-US" dirty="0" smtClean="0"/>
              <a:t>Placed and Routed with Cadence </a:t>
            </a:r>
            <a:r>
              <a:rPr lang="en-US" dirty="0" err="1" smtClean="0"/>
              <a:t>Innovus</a:t>
            </a:r>
            <a:r>
              <a:rPr lang="en-US" dirty="0" smtClean="0"/>
              <a:t> 17.1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3048000"/>
            <a:ext cx="3849732" cy="311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06562"/>
              </p:ext>
            </p:extLst>
          </p:nvPr>
        </p:nvGraphicFramePr>
        <p:xfrm>
          <a:off x="1408377" y="1905000"/>
          <a:ext cx="9524999" cy="1318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180012" y="1571333"/>
            <a:ext cx="215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ASIC Design Flow</a:t>
            </a:r>
            <a:endParaRPr lang="en-US" sz="18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190456" y="2308493"/>
            <a:ext cx="782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</a:t>
            </a:r>
          </a:p>
          <a:p>
            <a:pPr algn="ctr"/>
            <a:r>
              <a:rPr lang="en-US" sz="1400" b="1" dirty="0" smtClean="0"/>
              <a:t>RTL</a:t>
            </a:r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423340" y="2407211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54864" y="2299490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graphicFrame>
        <p:nvGraphicFramePr>
          <p:cNvPr id="1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6627756"/>
              </p:ext>
            </p:extLst>
          </p:nvPr>
        </p:nvGraphicFramePr>
        <p:xfrm>
          <a:off x="3468927" y="4267200"/>
          <a:ext cx="5403898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966847" y="3844564"/>
            <a:ext cx="2540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b="1" u="sng" dirty="0" smtClean="0"/>
              <a:t>Framework Tool Flow</a:t>
            </a:r>
            <a:endParaRPr lang="en-US" sz="1800" b="1" u="sng" dirty="0"/>
          </a:p>
        </p:txBody>
      </p:sp>
      <p:grpSp>
        <p:nvGrpSpPr>
          <p:cNvPr id="16" name="Group 15"/>
          <p:cNvGrpSpPr/>
          <p:nvPr/>
        </p:nvGrpSpPr>
        <p:grpSpPr>
          <a:xfrm>
            <a:off x="2817812" y="4928216"/>
            <a:ext cx="477157" cy="405784"/>
            <a:chOff x="2476874" y="330507"/>
            <a:chExt cx="477157" cy="558184"/>
          </a:xfrm>
        </p:grpSpPr>
        <p:sp>
          <p:nvSpPr>
            <p:cNvPr id="17" name="Right Arrow 16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17812" y="4397465"/>
            <a:ext cx="477157" cy="405784"/>
            <a:chOff x="2476874" y="330507"/>
            <a:chExt cx="477157" cy="558184"/>
          </a:xfrm>
        </p:grpSpPr>
        <p:sp>
          <p:nvSpPr>
            <p:cNvPr id="20" name="Right Arrow 19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5400000">
            <a:off x="7582725" y="3746635"/>
            <a:ext cx="477157" cy="405784"/>
            <a:chOff x="2476874" y="330507"/>
            <a:chExt cx="477157" cy="558184"/>
          </a:xfrm>
        </p:grpSpPr>
        <p:sp>
          <p:nvSpPr>
            <p:cNvPr id="23" name="Right Arrow 22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990012" y="4673908"/>
            <a:ext cx="477157" cy="405784"/>
            <a:chOff x="2476874" y="330507"/>
            <a:chExt cx="477157" cy="558184"/>
          </a:xfrm>
        </p:grpSpPr>
        <p:sp>
          <p:nvSpPr>
            <p:cNvPr id="26" name="Right Arrow 25"/>
            <p:cNvSpPr/>
            <p:nvPr/>
          </p:nvSpPr>
          <p:spPr>
            <a:xfrm>
              <a:off x="2476874" y="330507"/>
              <a:ext cx="477157" cy="55818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ight Arrow 4"/>
            <p:cNvSpPr/>
            <p:nvPr/>
          </p:nvSpPr>
          <p:spPr>
            <a:xfrm>
              <a:off x="2476874" y="442144"/>
              <a:ext cx="334010" cy="3349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kern="1200" dirty="0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9451813" y="4624112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Security </a:t>
            </a:r>
          </a:p>
          <a:p>
            <a:pPr algn="ctr"/>
            <a:r>
              <a:rPr lang="en-US" sz="1400" b="1" dirty="0" smtClean="0"/>
              <a:t>“Score”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490074" y="3710948"/>
            <a:ext cx="673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GDSII</a:t>
            </a:r>
            <a:endParaRPr lang="en-US" sz="14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5745117" y="4616344"/>
            <a:ext cx="79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Critical</a:t>
            </a:r>
          </a:p>
          <a:p>
            <a:pPr algn="ctr"/>
            <a:r>
              <a:rPr lang="en-US" sz="1400" b="1" dirty="0" smtClean="0"/>
              <a:t>Nets</a:t>
            </a:r>
            <a:endParaRPr lang="en-US" sz="1400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6039232" y="2860286"/>
            <a:ext cx="263285" cy="982012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 rot="5400000">
            <a:off x="4176027" y="1734099"/>
            <a:ext cx="263285" cy="3989690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 rot="10800000">
            <a:off x="2312827" y="3597300"/>
            <a:ext cx="263285" cy="1124792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 rot="5400000">
            <a:off x="2443585" y="4347866"/>
            <a:ext cx="243469" cy="504983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34058" y="4323839"/>
            <a:ext cx="832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Verilog </a:t>
            </a:r>
          </a:p>
          <a:p>
            <a:pPr algn="ctr"/>
            <a:r>
              <a:rPr lang="en-US" sz="1400" b="1" dirty="0" smtClean="0"/>
              <a:t>Netlist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385633" y="4876800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 smtClean="0"/>
              <a:t>Signal</a:t>
            </a:r>
          </a:p>
          <a:p>
            <a:pPr algn="ctr"/>
            <a:r>
              <a:rPr lang="en-US" sz="1400" b="1" dirty="0" smtClean="0"/>
              <a:t>Prefix</a:t>
            </a:r>
            <a:endParaRPr lang="en-US" sz="1400" b="1" dirty="0"/>
          </a:p>
        </p:txBody>
      </p:sp>
      <p:sp>
        <p:nvSpPr>
          <p:cNvPr id="42" name="Rectangle 41"/>
          <p:cNvSpPr/>
          <p:nvPr/>
        </p:nvSpPr>
        <p:spPr bwMode="auto">
          <a:xfrm rot="5400000">
            <a:off x="8140309" y="2899449"/>
            <a:ext cx="263285" cy="1144767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581051" y="2897733"/>
            <a:ext cx="263285" cy="705004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7702970" y="3338612"/>
            <a:ext cx="231890" cy="372336"/>
          </a:xfrm>
          <a:prstGeom prst="rect">
            <a:avLst/>
          </a:prstGeom>
          <a:solidFill>
            <a:srgbClr val="B7D0FF"/>
          </a:solidFill>
          <a:ln w="12700" cap="flat" cmpd="sng" algn="ctr">
            <a:solidFill>
              <a:srgbClr val="B7D0FF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8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739</TotalTime>
  <Pages>1</Pages>
  <Words>898</Words>
  <Application>Microsoft Macintosh PowerPoint</Application>
  <PresentationFormat>Custom</PresentationFormat>
  <Paragraphs>232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Mangal</vt:lpstr>
      <vt:lpstr>ＭＳ Ｐゴシック</vt:lpstr>
      <vt:lpstr>Times New Roman</vt:lpstr>
      <vt:lpstr>Wingdings</vt:lpstr>
      <vt:lpstr>Arial</vt:lpstr>
      <vt:lpstr>Lincoln_2012_v16x9</vt:lpstr>
      <vt:lpstr>Framework for Evaluating an IC’s Resiliency to Fabrication-Time Attacks (U)</vt:lpstr>
      <vt:lpstr>About Me</vt:lpstr>
      <vt:lpstr>Overview</vt:lpstr>
      <vt:lpstr>Motivation</vt:lpstr>
      <vt:lpstr>Motivation</vt:lpstr>
      <vt:lpstr>Motivation</vt:lpstr>
      <vt:lpstr>Problem</vt:lpstr>
      <vt:lpstr>Preparation</vt:lpstr>
      <vt:lpstr>Approach</vt:lpstr>
      <vt:lpstr>Design</vt:lpstr>
      <vt:lpstr>Design </vt:lpstr>
      <vt:lpstr>Design</vt:lpstr>
      <vt:lpstr>Design</vt:lpstr>
      <vt:lpstr>Design</vt:lpstr>
      <vt:lpstr>Design</vt:lpstr>
      <vt:lpstr>Future Work</vt:lpstr>
      <vt:lpstr>Future Work</vt:lpstr>
      <vt:lpstr>Acknowledgements</vt:lpstr>
    </vt:vector>
  </TitlesOfParts>
  <Manager/>
  <Company/>
  <LinksUpToDate>false</LinksUpToDate>
  <SharedDoc>false</SharedDoc>
  <HyperlinkBase/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Microsoft Office User</cp:lastModifiedBy>
  <cp:revision>85</cp:revision>
  <cp:lastPrinted>2017-08-29T17:26:59Z</cp:lastPrinted>
  <dcterms:created xsi:type="dcterms:W3CDTF">2017-08-25T15:55:56Z</dcterms:created>
  <dcterms:modified xsi:type="dcterms:W3CDTF">2017-08-29T17:30:02Z</dcterms:modified>
  <cp:category/>
</cp:coreProperties>
</file>